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1"/>
  </p:notesMasterIdLst>
  <p:sldIdLst>
    <p:sldId id="256" r:id="rId2"/>
    <p:sldId id="264" r:id="rId3"/>
    <p:sldId id="265" r:id="rId4"/>
    <p:sldId id="266" r:id="rId5"/>
    <p:sldId id="262" r:id="rId6"/>
    <p:sldId id="261" r:id="rId7"/>
    <p:sldId id="263" r:id="rId8"/>
    <p:sldId id="283" r:id="rId9"/>
    <p:sldId id="257" r:id="rId10"/>
    <p:sldId id="307" r:id="rId11"/>
    <p:sldId id="267" r:id="rId12"/>
    <p:sldId id="299" r:id="rId13"/>
    <p:sldId id="270" r:id="rId14"/>
    <p:sldId id="305" r:id="rId15"/>
    <p:sldId id="306" r:id="rId16"/>
    <p:sldId id="272" r:id="rId17"/>
    <p:sldId id="300" r:id="rId18"/>
    <p:sldId id="258" r:id="rId19"/>
    <p:sldId id="278" r:id="rId20"/>
    <p:sldId id="273" r:id="rId21"/>
    <p:sldId id="274" r:id="rId22"/>
    <p:sldId id="301" r:id="rId23"/>
    <p:sldId id="275" r:id="rId24"/>
    <p:sldId id="302" r:id="rId25"/>
    <p:sldId id="276" r:id="rId26"/>
    <p:sldId id="294" r:id="rId27"/>
    <p:sldId id="303" r:id="rId28"/>
    <p:sldId id="295" r:id="rId29"/>
    <p:sldId id="296" r:id="rId30"/>
    <p:sldId id="284" r:id="rId31"/>
    <p:sldId id="285" r:id="rId32"/>
    <p:sldId id="308" r:id="rId33"/>
    <p:sldId id="292" r:id="rId34"/>
    <p:sldId id="282" r:id="rId35"/>
    <p:sldId id="259" r:id="rId36"/>
    <p:sldId id="289" r:id="rId37"/>
    <p:sldId id="291" r:id="rId38"/>
    <p:sldId id="260" r:id="rId39"/>
    <p:sldId id="29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FFE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8" d="100"/>
          <a:sy n="128" d="100"/>
        </p:scale>
        <p:origin x="124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083199-722F-4239-BF5E-05388954AFD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680527B-4DE6-4AE3-9479-565C7E2F7FAA}">
      <dgm:prSet/>
      <dgm:spPr/>
      <dgm:t>
        <a:bodyPr/>
        <a:lstStyle/>
        <a:p>
          <a:pPr>
            <a:defRPr cap="all"/>
          </a:pPr>
          <a:r>
            <a:rPr lang="en-US"/>
            <a:t>There’s a beginning, middle and end</a:t>
          </a:r>
        </a:p>
      </dgm:t>
    </dgm:pt>
    <dgm:pt modelId="{00EA1C31-0B40-4232-80C7-161018B66F94}" type="parTrans" cxnId="{817FBC61-F268-4C64-A111-0DA02D74D217}">
      <dgm:prSet/>
      <dgm:spPr/>
      <dgm:t>
        <a:bodyPr/>
        <a:lstStyle/>
        <a:p>
          <a:endParaRPr lang="en-US"/>
        </a:p>
      </dgm:t>
    </dgm:pt>
    <dgm:pt modelId="{4A123D26-70E4-4E37-9A7C-B40F2584DD50}" type="sibTrans" cxnId="{817FBC61-F268-4C64-A111-0DA02D74D217}">
      <dgm:prSet/>
      <dgm:spPr/>
      <dgm:t>
        <a:bodyPr/>
        <a:lstStyle/>
        <a:p>
          <a:endParaRPr lang="en-US"/>
        </a:p>
      </dgm:t>
    </dgm:pt>
    <dgm:pt modelId="{25AFB956-C746-4F09-B062-A65005D6EC0E}">
      <dgm:prSet/>
      <dgm:spPr/>
      <dgm:t>
        <a:bodyPr/>
        <a:lstStyle/>
        <a:p>
          <a:pPr>
            <a:defRPr cap="all"/>
          </a:pPr>
          <a:r>
            <a:rPr lang="en-US"/>
            <a:t>But, what happened to Jack and Jill before the beginning of the poem?</a:t>
          </a:r>
        </a:p>
      </dgm:t>
    </dgm:pt>
    <dgm:pt modelId="{5DE965FB-5B1F-4D2D-89D0-229C57675110}" type="parTrans" cxnId="{ED0FD3FF-BAF0-4E5D-8E9F-B3368CE19C1D}">
      <dgm:prSet/>
      <dgm:spPr/>
      <dgm:t>
        <a:bodyPr/>
        <a:lstStyle/>
        <a:p>
          <a:endParaRPr lang="en-US"/>
        </a:p>
      </dgm:t>
    </dgm:pt>
    <dgm:pt modelId="{7A5A8FEB-A723-4044-9CAE-9E51C21D2740}" type="sibTrans" cxnId="{ED0FD3FF-BAF0-4E5D-8E9F-B3368CE19C1D}">
      <dgm:prSet/>
      <dgm:spPr/>
      <dgm:t>
        <a:bodyPr/>
        <a:lstStyle/>
        <a:p>
          <a:endParaRPr lang="en-US"/>
        </a:p>
      </dgm:t>
    </dgm:pt>
    <dgm:pt modelId="{D2690026-144B-4DD8-B839-2FCAB0296099}">
      <dgm:prSet/>
      <dgm:spPr/>
      <dgm:t>
        <a:bodyPr/>
        <a:lstStyle/>
        <a:p>
          <a:pPr>
            <a:defRPr cap="all"/>
          </a:pPr>
          <a:r>
            <a:rPr lang="en-US"/>
            <a:t>What happened to them after the poem ended?</a:t>
          </a:r>
        </a:p>
      </dgm:t>
    </dgm:pt>
    <dgm:pt modelId="{DE44E470-3E5F-4745-88CC-3E83960CC91C}" type="parTrans" cxnId="{87435FD2-D393-4A28-B5CC-12C1D6F401E5}">
      <dgm:prSet/>
      <dgm:spPr/>
      <dgm:t>
        <a:bodyPr/>
        <a:lstStyle/>
        <a:p>
          <a:endParaRPr lang="en-US"/>
        </a:p>
      </dgm:t>
    </dgm:pt>
    <dgm:pt modelId="{E7DB4AC8-493F-4B27-9DB6-8A9AA3A729FC}" type="sibTrans" cxnId="{87435FD2-D393-4A28-B5CC-12C1D6F401E5}">
      <dgm:prSet/>
      <dgm:spPr/>
      <dgm:t>
        <a:bodyPr/>
        <a:lstStyle/>
        <a:p>
          <a:endParaRPr lang="en-US"/>
        </a:p>
      </dgm:t>
    </dgm:pt>
    <dgm:pt modelId="{5CE2ECEE-9F62-45F1-8A0B-E06637B61B08}">
      <dgm:prSet/>
      <dgm:spPr/>
      <dgm:t>
        <a:bodyPr/>
        <a:lstStyle/>
        <a:p>
          <a:pPr>
            <a:defRPr cap="all"/>
          </a:pPr>
          <a:r>
            <a:rPr lang="en-US"/>
            <a:t>What was the mother doing with the man next door while Jack and Jill were going up the hill?</a:t>
          </a:r>
        </a:p>
      </dgm:t>
    </dgm:pt>
    <dgm:pt modelId="{237D3B99-211B-4DD0-9AEB-BC68251FFB10}" type="parTrans" cxnId="{B4DD45E5-4EE4-4D3A-B685-D8168C89C098}">
      <dgm:prSet/>
      <dgm:spPr/>
      <dgm:t>
        <a:bodyPr/>
        <a:lstStyle/>
        <a:p>
          <a:endParaRPr lang="en-US"/>
        </a:p>
      </dgm:t>
    </dgm:pt>
    <dgm:pt modelId="{8E43314D-1FC2-4677-AD72-86E93AEC73B5}" type="sibTrans" cxnId="{B4DD45E5-4EE4-4D3A-B685-D8168C89C098}">
      <dgm:prSet/>
      <dgm:spPr/>
      <dgm:t>
        <a:bodyPr/>
        <a:lstStyle/>
        <a:p>
          <a:endParaRPr lang="en-US"/>
        </a:p>
      </dgm:t>
    </dgm:pt>
    <dgm:pt modelId="{091B8E01-5B78-4489-BA7D-9B8B602E4A36}">
      <dgm:prSet/>
      <dgm:spPr/>
      <dgm:t>
        <a:bodyPr/>
        <a:lstStyle/>
        <a:p>
          <a:pPr>
            <a:defRPr cap="all"/>
          </a:pPr>
          <a:r>
            <a:rPr lang="en-US" dirty="0"/>
            <a:t>What’s the deal with the father?</a:t>
          </a:r>
        </a:p>
      </dgm:t>
    </dgm:pt>
    <dgm:pt modelId="{F88688C6-6AA2-435A-9F9F-EFED8ADE5D15}" type="parTrans" cxnId="{3378E8F7-CCA3-40C5-84D2-5739F2E011D9}">
      <dgm:prSet/>
      <dgm:spPr/>
      <dgm:t>
        <a:bodyPr/>
        <a:lstStyle/>
        <a:p>
          <a:endParaRPr lang="en-US"/>
        </a:p>
      </dgm:t>
    </dgm:pt>
    <dgm:pt modelId="{7DCE0BC5-38BF-424D-9D1B-2FBD291433B1}" type="sibTrans" cxnId="{3378E8F7-CCA3-40C5-84D2-5739F2E011D9}">
      <dgm:prSet/>
      <dgm:spPr/>
      <dgm:t>
        <a:bodyPr/>
        <a:lstStyle/>
        <a:p>
          <a:endParaRPr lang="en-US"/>
        </a:p>
      </dgm:t>
    </dgm:pt>
    <dgm:pt modelId="{3BEBCB16-1071-4223-B664-F10B114BCA4F}" type="pres">
      <dgm:prSet presAssocID="{02083199-722F-4239-BF5E-05388954AFD6}" presName="root" presStyleCnt="0">
        <dgm:presLayoutVars>
          <dgm:dir/>
          <dgm:resizeHandles val="exact"/>
        </dgm:presLayoutVars>
      </dgm:prSet>
      <dgm:spPr/>
    </dgm:pt>
    <dgm:pt modelId="{449DA947-F942-4182-B63C-2F3A0BEE0A8B}" type="pres">
      <dgm:prSet presAssocID="{6680527B-4DE6-4AE3-9479-565C7E2F7FAA}" presName="compNode" presStyleCnt="0"/>
      <dgm:spPr/>
    </dgm:pt>
    <dgm:pt modelId="{60E7A61E-259F-4366-81A7-B113FA168214}" type="pres">
      <dgm:prSet presAssocID="{6680527B-4DE6-4AE3-9479-565C7E2F7FAA}" presName="iconBgRect" presStyleLbl="bgShp" presStyleIdx="0" presStyleCnt="5"/>
      <dgm:spPr/>
    </dgm:pt>
    <dgm:pt modelId="{4CBADBD5-4FEB-4D53-A537-E9E344B354C3}" type="pres">
      <dgm:prSet presAssocID="{6680527B-4DE6-4AE3-9479-565C7E2F7FA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nimize"/>
        </a:ext>
      </dgm:extLst>
    </dgm:pt>
    <dgm:pt modelId="{79951673-267F-40C1-96B1-4D4BF4A00707}" type="pres">
      <dgm:prSet presAssocID="{6680527B-4DE6-4AE3-9479-565C7E2F7FAA}" presName="spaceRect" presStyleCnt="0"/>
      <dgm:spPr/>
    </dgm:pt>
    <dgm:pt modelId="{6CBE9FF5-64EA-4C91-ADD8-47C776C56E46}" type="pres">
      <dgm:prSet presAssocID="{6680527B-4DE6-4AE3-9479-565C7E2F7FAA}" presName="textRect" presStyleLbl="revTx" presStyleIdx="0" presStyleCnt="5">
        <dgm:presLayoutVars>
          <dgm:chMax val="1"/>
          <dgm:chPref val="1"/>
        </dgm:presLayoutVars>
      </dgm:prSet>
      <dgm:spPr/>
    </dgm:pt>
    <dgm:pt modelId="{32367C7C-7F09-4DEA-982B-8910BB8C4DF2}" type="pres">
      <dgm:prSet presAssocID="{4A123D26-70E4-4E37-9A7C-B40F2584DD50}" presName="sibTrans" presStyleCnt="0"/>
      <dgm:spPr/>
    </dgm:pt>
    <dgm:pt modelId="{AF8CEC96-E49D-4323-BFE3-547474D66B34}" type="pres">
      <dgm:prSet presAssocID="{25AFB956-C746-4F09-B062-A65005D6EC0E}" presName="compNode" presStyleCnt="0"/>
      <dgm:spPr/>
    </dgm:pt>
    <dgm:pt modelId="{4D1C2AF3-3BEA-4528-BC09-5FE20F60065A}" type="pres">
      <dgm:prSet presAssocID="{25AFB956-C746-4F09-B062-A65005D6EC0E}" presName="iconBgRect" presStyleLbl="bgShp" presStyleIdx="1" presStyleCnt="5"/>
      <dgm:spPr/>
    </dgm:pt>
    <dgm:pt modelId="{F263C721-6290-4E54-B451-582A77E97673}" type="pres">
      <dgm:prSet presAssocID="{25AFB956-C746-4F09-B062-A65005D6EC0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A4E3E33E-1DAB-4F71-92F2-21FDA5E76729}" type="pres">
      <dgm:prSet presAssocID="{25AFB956-C746-4F09-B062-A65005D6EC0E}" presName="spaceRect" presStyleCnt="0"/>
      <dgm:spPr/>
    </dgm:pt>
    <dgm:pt modelId="{1997259F-F081-4CF5-BCB3-2D319233DC9A}" type="pres">
      <dgm:prSet presAssocID="{25AFB956-C746-4F09-B062-A65005D6EC0E}" presName="textRect" presStyleLbl="revTx" presStyleIdx="1" presStyleCnt="5">
        <dgm:presLayoutVars>
          <dgm:chMax val="1"/>
          <dgm:chPref val="1"/>
        </dgm:presLayoutVars>
      </dgm:prSet>
      <dgm:spPr/>
    </dgm:pt>
    <dgm:pt modelId="{DD9B06BC-D0EC-4AEF-ACCA-830D1FD180B8}" type="pres">
      <dgm:prSet presAssocID="{7A5A8FEB-A723-4044-9CAE-9E51C21D2740}" presName="sibTrans" presStyleCnt="0"/>
      <dgm:spPr/>
    </dgm:pt>
    <dgm:pt modelId="{743AE411-B6A6-41C3-A0A6-B8E858C979F3}" type="pres">
      <dgm:prSet presAssocID="{D2690026-144B-4DD8-B839-2FCAB0296099}" presName="compNode" presStyleCnt="0"/>
      <dgm:spPr/>
    </dgm:pt>
    <dgm:pt modelId="{65D8CF59-0B2F-4381-9901-BE0528DA6807}" type="pres">
      <dgm:prSet presAssocID="{D2690026-144B-4DD8-B839-2FCAB0296099}" presName="iconBgRect" presStyleLbl="bgShp" presStyleIdx="2" presStyleCnt="5"/>
      <dgm:spPr/>
    </dgm:pt>
    <dgm:pt modelId="{CB844E9D-6DD9-4EE4-BC93-4F73044F2027}" type="pres">
      <dgm:prSet presAssocID="{D2690026-144B-4DD8-B839-2FCAB029609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33A142D0-8C0D-43D1-9DCC-DCA8C8512D09}" type="pres">
      <dgm:prSet presAssocID="{D2690026-144B-4DD8-B839-2FCAB0296099}" presName="spaceRect" presStyleCnt="0"/>
      <dgm:spPr/>
    </dgm:pt>
    <dgm:pt modelId="{050D006A-6112-4A5E-9E1B-FA5E7EFAEB26}" type="pres">
      <dgm:prSet presAssocID="{D2690026-144B-4DD8-B839-2FCAB0296099}" presName="textRect" presStyleLbl="revTx" presStyleIdx="2" presStyleCnt="5">
        <dgm:presLayoutVars>
          <dgm:chMax val="1"/>
          <dgm:chPref val="1"/>
        </dgm:presLayoutVars>
      </dgm:prSet>
      <dgm:spPr/>
    </dgm:pt>
    <dgm:pt modelId="{0A26CB50-2640-46C1-A19C-260BB37C6AD6}" type="pres">
      <dgm:prSet presAssocID="{E7DB4AC8-493F-4B27-9DB6-8A9AA3A729FC}" presName="sibTrans" presStyleCnt="0"/>
      <dgm:spPr/>
    </dgm:pt>
    <dgm:pt modelId="{0C777029-8A95-4CD6-8D5D-11105EA8639D}" type="pres">
      <dgm:prSet presAssocID="{5CE2ECEE-9F62-45F1-8A0B-E06637B61B08}" presName="compNode" presStyleCnt="0"/>
      <dgm:spPr/>
    </dgm:pt>
    <dgm:pt modelId="{40379A14-CA1C-4209-B322-82B64B51B46E}" type="pres">
      <dgm:prSet presAssocID="{5CE2ECEE-9F62-45F1-8A0B-E06637B61B08}" presName="iconBgRect" presStyleLbl="bgShp" presStyleIdx="3" presStyleCnt="5"/>
      <dgm:spPr/>
    </dgm:pt>
    <dgm:pt modelId="{1C54197D-B86E-47AD-AD54-166BE564330C}" type="pres">
      <dgm:prSet presAssocID="{5CE2ECEE-9F62-45F1-8A0B-E06637B61B0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rent and Child"/>
        </a:ext>
      </dgm:extLst>
    </dgm:pt>
    <dgm:pt modelId="{7EB69C31-126F-430B-A624-E42DB78D869D}" type="pres">
      <dgm:prSet presAssocID="{5CE2ECEE-9F62-45F1-8A0B-E06637B61B08}" presName="spaceRect" presStyleCnt="0"/>
      <dgm:spPr/>
    </dgm:pt>
    <dgm:pt modelId="{ED3C1004-A619-4F22-A50D-EFAD9AE195C7}" type="pres">
      <dgm:prSet presAssocID="{5CE2ECEE-9F62-45F1-8A0B-E06637B61B08}" presName="textRect" presStyleLbl="revTx" presStyleIdx="3" presStyleCnt="5">
        <dgm:presLayoutVars>
          <dgm:chMax val="1"/>
          <dgm:chPref val="1"/>
        </dgm:presLayoutVars>
      </dgm:prSet>
      <dgm:spPr/>
    </dgm:pt>
    <dgm:pt modelId="{7F50852D-D9DC-47D7-A963-A97F2878609E}" type="pres">
      <dgm:prSet presAssocID="{8E43314D-1FC2-4677-AD72-86E93AEC73B5}" presName="sibTrans" presStyleCnt="0"/>
      <dgm:spPr/>
    </dgm:pt>
    <dgm:pt modelId="{991686FC-536C-4BD5-954C-FB651F76CAC2}" type="pres">
      <dgm:prSet presAssocID="{091B8E01-5B78-4489-BA7D-9B8B602E4A36}" presName="compNode" presStyleCnt="0"/>
      <dgm:spPr/>
    </dgm:pt>
    <dgm:pt modelId="{B66F54A3-C62A-40C0-9880-C87ACE313D03}" type="pres">
      <dgm:prSet presAssocID="{091B8E01-5B78-4489-BA7D-9B8B602E4A36}" presName="iconBgRect" presStyleLbl="bgShp" presStyleIdx="4" presStyleCnt="5"/>
      <dgm:spPr/>
    </dgm:pt>
    <dgm:pt modelId="{DD517F46-D489-4B2D-8F16-77D7D550FDD5}" type="pres">
      <dgm:prSet presAssocID="{091B8E01-5B78-4489-BA7D-9B8B602E4A3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heep"/>
        </a:ext>
      </dgm:extLst>
    </dgm:pt>
    <dgm:pt modelId="{43891FB3-C3C9-4915-8106-324637D7D8F7}" type="pres">
      <dgm:prSet presAssocID="{091B8E01-5B78-4489-BA7D-9B8B602E4A36}" presName="spaceRect" presStyleCnt="0"/>
      <dgm:spPr/>
    </dgm:pt>
    <dgm:pt modelId="{8FE66EF8-7FFD-4E6A-844D-9CBA274F7610}" type="pres">
      <dgm:prSet presAssocID="{091B8E01-5B78-4489-BA7D-9B8B602E4A36}" presName="textRect" presStyleLbl="revTx" presStyleIdx="4" presStyleCnt="5">
        <dgm:presLayoutVars>
          <dgm:chMax val="1"/>
          <dgm:chPref val="1"/>
        </dgm:presLayoutVars>
      </dgm:prSet>
      <dgm:spPr/>
    </dgm:pt>
  </dgm:ptLst>
  <dgm:cxnLst>
    <dgm:cxn modelId="{E9163510-1276-4C22-AA3F-E7C1333BA5D1}" type="presOf" srcId="{D2690026-144B-4DD8-B839-2FCAB0296099}" destId="{050D006A-6112-4A5E-9E1B-FA5E7EFAEB26}" srcOrd="0" destOrd="0" presId="urn:microsoft.com/office/officeart/2018/5/layout/IconCircleLabelList"/>
    <dgm:cxn modelId="{817FBC61-F268-4C64-A111-0DA02D74D217}" srcId="{02083199-722F-4239-BF5E-05388954AFD6}" destId="{6680527B-4DE6-4AE3-9479-565C7E2F7FAA}" srcOrd="0" destOrd="0" parTransId="{00EA1C31-0B40-4232-80C7-161018B66F94}" sibTransId="{4A123D26-70E4-4E37-9A7C-B40F2584DD50}"/>
    <dgm:cxn modelId="{DC89F47C-6FD1-4AEB-8AD7-D484A0A62137}" type="presOf" srcId="{25AFB956-C746-4F09-B062-A65005D6EC0E}" destId="{1997259F-F081-4CF5-BCB3-2D319233DC9A}" srcOrd="0" destOrd="0" presId="urn:microsoft.com/office/officeart/2018/5/layout/IconCircleLabelList"/>
    <dgm:cxn modelId="{F16E4A8F-DE11-41C1-B75B-B0F7FF986489}" type="presOf" srcId="{091B8E01-5B78-4489-BA7D-9B8B602E4A36}" destId="{8FE66EF8-7FFD-4E6A-844D-9CBA274F7610}" srcOrd="0" destOrd="0" presId="urn:microsoft.com/office/officeart/2018/5/layout/IconCircleLabelList"/>
    <dgm:cxn modelId="{27F3EDC8-53C6-4D56-AEE6-DFB1B55C9C12}" type="presOf" srcId="{5CE2ECEE-9F62-45F1-8A0B-E06637B61B08}" destId="{ED3C1004-A619-4F22-A50D-EFAD9AE195C7}" srcOrd="0" destOrd="0" presId="urn:microsoft.com/office/officeart/2018/5/layout/IconCircleLabelList"/>
    <dgm:cxn modelId="{CF517AD0-3B89-447F-98D1-ED05BEE38174}" type="presOf" srcId="{6680527B-4DE6-4AE3-9479-565C7E2F7FAA}" destId="{6CBE9FF5-64EA-4C91-ADD8-47C776C56E46}" srcOrd="0" destOrd="0" presId="urn:microsoft.com/office/officeart/2018/5/layout/IconCircleLabelList"/>
    <dgm:cxn modelId="{87435FD2-D393-4A28-B5CC-12C1D6F401E5}" srcId="{02083199-722F-4239-BF5E-05388954AFD6}" destId="{D2690026-144B-4DD8-B839-2FCAB0296099}" srcOrd="2" destOrd="0" parTransId="{DE44E470-3E5F-4745-88CC-3E83960CC91C}" sibTransId="{E7DB4AC8-493F-4B27-9DB6-8A9AA3A729FC}"/>
    <dgm:cxn modelId="{B4DD45E5-4EE4-4D3A-B685-D8168C89C098}" srcId="{02083199-722F-4239-BF5E-05388954AFD6}" destId="{5CE2ECEE-9F62-45F1-8A0B-E06637B61B08}" srcOrd="3" destOrd="0" parTransId="{237D3B99-211B-4DD0-9AEB-BC68251FFB10}" sibTransId="{8E43314D-1FC2-4677-AD72-86E93AEC73B5}"/>
    <dgm:cxn modelId="{267FBDE7-95F8-4E63-B99C-9352DC1C6EAB}" type="presOf" srcId="{02083199-722F-4239-BF5E-05388954AFD6}" destId="{3BEBCB16-1071-4223-B664-F10B114BCA4F}" srcOrd="0" destOrd="0" presId="urn:microsoft.com/office/officeart/2018/5/layout/IconCircleLabelList"/>
    <dgm:cxn modelId="{3378E8F7-CCA3-40C5-84D2-5739F2E011D9}" srcId="{02083199-722F-4239-BF5E-05388954AFD6}" destId="{091B8E01-5B78-4489-BA7D-9B8B602E4A36}" srcOrd="4" destOrd="0" parTransId="{F88688C6-6AA2-435A-9F9F-EFED8ADE5D15}" sibTransId="{7DCE0BC5-38BF-424D-9D1B-2FBD291433B1}"/>
    <dgm:cxn modelId="{ED0FD3FF-BAF0-4E5D-8E9F-B3368CE19C1D}" srcId="{02083199-722F-4239-BF5E-05388954AFD6}" destId="{25AFB956-C746-4F09-B062-A65005D6EC0E}" srcOrd="1" destOrd="0" parTransId="{5DE965FB-5B1F-4D2D-89D0-229C57675110}" sibTransId="{7A5A8FEB-A723-4044-9CAE-9E51C21D2740}"/>
    <dgm:cxn modelId="{CD097D22-EBAA-4EA9-9187-DFB87E0CA7A4}" type="presParOf" srcId="{3BEBCB16-1071-4223-B664-F10B114BCA4F}" destId="{449DA947-F942-4182-B63C-2F3A0BEE0A8B}" srcOrd="0" destOrd="0" presId="urn:microsoft.com/office/officeart/2018/5/layout/IconCircleLabelList"/>
    <dgm:cxn modelId="{97AFDD1A-82AD-4444-9D26-9464B245464A}" type="presParOf" srcId="{449DA947-F942-4182-B63C-2F3A0BEE0A8B}" destId="{60E7A61E-259F-4366-81A7-B113FA168214}" srcOrd="0" destOrd="0" presId="urn:microsoft.com/office/officeart/2018/5/layout/IconCircleLabelList"/>
    <dgm:cxn modelId="{7B9A6C10-083E-4005-BEFD-F1F33A4A0AA4}" type="presParOf" srcId="{449DA947-F942-4182-B63C-2F3A0BEE0A8B}" destId="{4CBADBD5-4FEB-4D53-A537-E9E344B354C3}" srcOrd="1" destOrd="0" presId="urn:microsoft.com/office/officeart/2018/5/layout/IconCircleLabelList"/>
    <dgm:cxn modelId="{BC06B99F-424D-4C1D-AE28-F25778FD6D27}" type="presParOf" srcId="{449DA947-F942-4182-B63C-2F3A0BEE0A8B}" destId="{79951673-267F-40C1-96B1-4D4BF4A00707}" srcOrd="2" destOrd="0" presId="urn:microsoft.com/office/officeart/2018/5/layout/IconCircleLabelList"/>
    <dgm:cxn modelId="{53B2EF38-09D5-42B2-95FB-4E0E08B83618}" type="presParOf" srcId="{449DA947-F942-4182-B63C-2F3A0BEE0A8B}" destId="{6CBE9FF5-64EA-4C91-ADD8-47C776C56E46}" srcOrd="3" destOrd="0" presId="urn:microsoft.com/office/officeart/2018/5/layout/IconCircleLabelList"/>
    <dgm:cxn modelId="{04F79880-1915-4FBF-87D6-B347C57CAD11}" type="presParOf" srcId="{3BEBCB16-1071-4223-B664-F10B114BCA4F}" destId="{32367C7C-7F09-4DEA-982B-8910BB8C4DF2}" srcOrd="1" destOrd="0" presId="urn:microsoft.com/office/officeart/2018/5/layout/IconCircleLabelList"/>
    <dgm:cxn modelId="{A82F2767-F857-4C67-98D9-8C5E3FF7CAE7}" type="presParOf" srcId="{3BEBCB16-1071-4223-B664-F10B114BCA4F}" destId="{AF8CEC96-E49D-4323-BFE3-547474D66B34}" srcOrd="2" destOrd="0" presId="urn:microsoft.com/office/officeart/2018/5/layout/IconCircleLabelList"/>
    <dgm:cxn modelId="{2F9A47DB-8C18-4441-9E94-6495F949A8CE}" type="presParOf" srcId="{AF8CEC96-E49D-4323-BFE3-547474D66B34}" destId="{4D1C2AF3-3BEA-4528-BC09-5FE20F60065A}" srcOrd="0" destOrd="0" presId="urn:microsoft.com/office/officeart/2018/5/layout/IconCircleLabelList"/>
    <dgm:cxn modelId="{AE40CD85-9AEF-4F07-95D9-E13B6850C787}" type="presParOf" srcId="{AF8CEC96-E49D-4323-BFE3-547474D66B34}" destId="{F263C721-6290-4E54-B451-582A77E97673}" srcOrd="1" destOrd="0" presId="urn:microsoft.com/office/officeart/2018/5/layout/IconCircleLabelList"/>
    <dgm:cxn modelId="{69577F90-8E38-44FE-98CD-41F8658149C7}" type="presParOf" srcId="{AF8CEC96-E49D-4323-BFE3-547474D66B34}" destId="{A4E3E33E-1DAB-4F71-92F2-21FDA5E76729}" srcOrd="2" destOrd="0" presId="urn:microsoft.com/office/officeart/2018/5/layout/IconCircleLabelList"/>
    <dgm:cxn modelId="{FCFFB940-E2E0-4562-BDA6-977D1D55E12E}" type="presParOf" srcId="{AF8CEC96-E49D-4323-BFE3-547474D66B34}" destId="{1997259F-F081-4CF5-BCB3-2D319233DC9A}" srcOrd="3" destOrd="0" presId="urn:microsoft.com/office/officeart/2018/5/layout/IconCircleLabelList"/>
    <dgm:cxn modelId="{E1E9A668-6AAB-4A76-A05F-F44EEA7FAEE0}" type="presParOf" srcId="{3BEBCB16-1071-4223-B664-F10B114BCA4F}" destId="{DD9B06BC-D0EC-4AEF-ACCA-830D1FD180B8}" srcOrd="3" destOrd="0" presId="urn:microsoft.com/office/officeart/2018/5/layout/IconCircleLabelList"/>
    <dgm:cxn modelId="{7FC20872-5FC3-4646-9A09-0E8DFEDAD5A6}" type="presParOf" srcId="{3BEBCB16-1071-4223-B664-F10B114BCA4F}" destId="{743AE411-B6A6-41C3-A0A6-B8E858C979F3}" srcOrd="4" destOrd="0" presId="urn:microsoft.com/office/officeart/2018/5/layout/IconCircleLabelList"/>
    <dgm:cxn modelId="{B5E24DF3-7AFC-478E-89AA-949C1A1C75AD}" type="presParOf" srcId="{743AE411-B6A6-41C3-A0A6-B8E858C979F3}" destId="{65D8CF59-0B2F-4381-9901-BE0528DA6807}" srcOrd="0" destOrd="0" presId="urn:microsoft.com/office/officeart/2018/5/layout/IconCircleLabelList"/>
    <dgm:cxn modelId="{21DF9987-3F0E-4593-8B6D-387CB006B05D}" type="presParOf" srcId="{743AE411-B6A6-41C3-A0A6-B8E858C979F3}" destId="{CB844E9D-6DD9-4EE4-BC93-4F73044F2027}" srcOrd="1" destOrd="0" presId="urn:microsoft.com/office/officeart/2018/5/layout/IconCircleLabelList"/>
    <dgm:cxn modelId="{3BC69740-C91A-4B92-8CD2-08AD2608A4AB}" type="presParOf" srcId="{743AE411-B6A6-41C3-A0A6-B8E858C979F3}" destId="{33A142D0-8C0D-43D1-9DCC-DCA8C8512D09}" srcOrd="2" destOrd="0" presId="urn:microsoft.com/office/officeart/2018/5/layout/IconCircleLabelList"/>
    <dgm:cxn modelId="{231A0FC8-D468-47AD-9DC0-9CAEE32C087F}" type="presParOf" srcId="{743AE411-B6A6-41C3-A0A6-B8E858C979F3}" destId="{050D006A-6112-4A5E-9E1B-FA5E7EFAEB26}" srcOrd="3" destOrd="0" presId="urn:microsoft.com/office/officeart/2018/5/layout/IconCircleLabelList"/>
    <dgm:cxn modelId="{96864F9B-BFDD-4DFB-A17A-A76C5AC71460}" type="presParOf" srcId="{3BEBCB16-1071-4223-B664-F10B114BCA4F}" destId="{0A26CB50-2640-46C1-A19C-260BB37C6AD6}" srcOrd="5" destOrd="0" presId="urn:microsoft.com/office/officeart/2018/5/layout/IconCircleLabelList"/>
    <dgm:cxn modelId="{D216B2A4-D11E-4616-89C6-A41CFBE278D1}" type="presParOf" srcId="{3BEBCB16-1071-4223-B664-F10B114BCA4F}" destId="{0C777029-8A95-4CD6-8D5D-11105EA8639D}" srcOrd="6" destOrd="0" presId="urn:microsoft.com/office/officeart/2018/5/layout/IconCircleLabelList"/>
    <dgm:cxn modelId="{5C61A79B-D1AE-4E9E-B961-1966BDA9B688}" type="presParOf" srcId="{0C777029-8A95-4CD6-8D5D-11105EA8639D}" destId="{40379A14-CA1C-4209-B322-82B64B51B46E}" srcOrd="0" destOrd="0" presId="urn:microsoft.com/office/officeart/2018/5/layout/IconCircleLabelList"/>
    <dgm:cxn modelId="{2E074B5F-50E1-4C15-AEB7-647E6FF130C8}" type="presParOf" srcId="{0C777029-8A95-4CD6-8D5D-11105EA8639D}" destId="{1C54197D-B86E-47AD-AD54-166BE564330C}" srcOrd="1" destOrd="0" presId="urn:microsoft.com/office/officeart/2018/5/layout/IconCircleLabelList"/>
    <dgm:cxn modelId="{4341FE05-3CC9-4EBB-8AD1-3F8FC6C8848E}" type="presParOf" srcId="{0C777029-8A95-4CD6-8D5D-11105EA8639D}" destId="{7EB69C31-126F-430B-A624-E42DB78D869D}" srcOrd="2" destOrd="0" presId="urn:microsoft.com/office/officeart/2018/5/layout/IconCircleLabelList"/>
    <dgm:cxn modelId="{8B5B4BD2-7B9A-4E59-A220-288422C95064}" type="presParOf" srcId="{0C777029-8A95-4CD6-8D5D-11105EA8639D}" destId="{ED3C1004-A619-4F22-A50D-EFAD9AE195C7}" srcOrd="3" destOrd="0" presId="urn:microsoft.com/office/officeart/2018/5/layout/IconCircleLabelList"/>
    <dgm:cxn modelId="{CB6475DF-CE30-4D83-A44A-6D8E7D2A3C14}" type="presParOf" srcId="{3BEBCB16-1071-4223-B664-F10B114BCA4F}" destId="{7F50852D-D9DC-47D7-A963-A97F2878609E}" srcOrd="7" destOrd="0" presId="urn:microsoft.com/office/officeart/2018/5/layout/IconCircleLabelList"/>
    <dgm:cxn modelId="{075A5B1F-8E13-4A1A-BA95-8B46ECE1064A}" type="presParOf" srcId="{3BEBCB16-1071-4223-B664-F10B114BCA4F}" destId="{991686FC-536C-4BD5-954C-FB651F76CAC2}" srcOrd="8" destOrd="0" presId="urn:microsoft.com/office/officeart/2018/5/layout/IconCircleLabelList"/>
    <dgm:cxn modelId="{34FCB62E-3652-4C8D-8D04-30D713C208F3}" type="presParOf" srcId="{991686FC-536C-4BD5-954C-FB651F76CAC2}" destId="{B66F54A3-C62A-40C0-9880-C87ACE313D03}" srcOrd="0" destOrd="0" presId="urn:microsoft.com/office/officeart/2018/5/layout/IconCircleLabelList"/>
    <dgm:cxn modelId="{4FF5248D-831F-4A67-B42D-D72DA2AA95C3}" type="presParOf" srcId="{991686FC-536C-4BD5-954C-FB651F76CAC2}" destId="{DD517F46-D489-4B2D-8F16-77D7D550FDD5}" srcOrd="1" destOrd="0" presId="urn:microsoft.com/office/officeart/2018/5/layout/IconCircleLabelList"/>
    <dgm:cxn modelId="{551395A9-A9D8-4EEF-90E2-4C4113CE439E}" type="presParOf" srcId="{991686FC-536C-4BD5-954C-FB651F76CAC2}" destId="{43891FB3-C3C9-4915-8106-324637D7D8F7}" srcOrd="2" destOrd="0" presId="urn:microsoft.com/office/officeart/2018/5/layout/IconCircleLabelList"/>
    <dgm:cxn modelId="{905FAD15-5B15-41A3-8F9B-3F95B3737E1D}" type="presParOf" srcId="{991686FC-536C-4BD5-954C-FB651F76CAC2}" destId="{8FE66EF8-7FFD-4E6A-844D-9CBA274F761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7A61E-259F-4366-81A7-B113FA168214}">
      <dsp:nvSpPr>
        <dsp:cNvPr id="0" name=""/>
        <dsp:cNvSpPr/>
      </dsp:nvSpPr>
      <dsp:spPr>
        <a:xfrm>
          <a:off x="285937" y="628862"/>
          <a:ext cx="885691" cy="88569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BADBD5-4FEB-4D53-A537-E9E344B354C3}">
      <dsp:nvSpPr>
        <dsp:cNvPr id="0" name=""/>
        <dsp:cNvSpPr/>
      </dsp:nvSpPr>
      <dsp:spPr>
        <a:xfrm>
          <a:off x="474691" y="817616"/>
          <a:ext cx="508183" cy="508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CBE9FF5-64EA-4C91-ADD8-47C776C56E46}">
      <dsp:nvSpPr>
        <dsp:cNvPr id="0" name=""/>
        <dsp:cNvSpPr/>
      </dsp:nvSpPr>
      <dsp:spPr>
        <a:xfrm>
          <a:off x="2806" y="1790424"/>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There’s a beginning, middle and end</a:t>
          </a:r>
        </a:p>
      </dsp:txBody>
      <dsp:txXfrm>
        <a:off x="2806" y="1790424"/>
        <a:ext cx="1451953" cy="580781"/>
      </dsp:txXfrm>
    </dsp:sp>
    <dsp:sp modelId="{4D1C2AF3-3BEA-4528-BC09-5FE20F60065A}">
      <dsp:nvSpPr>
        <dsp:cNvPr id="0" name=""/>
        <dsp:cNvSpPr/>
      </dsp:nvSpPr>
      <dsp:spPr>
        <a:xfrm>
          <a:off x="1991982" y="628862"/>
          <a:ext cx="885691" cy="88569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63C721-6290-4E54-B451-582A77E97673}">
      <dsp:nvSpPr>
        <dsp:cNvPr id="0" name=""/>
        <dsp:cNvSpPr/>
      </dsp:nvSpPr>
      <dsp:spPr>
        <a:xfrm>
          <a:off x="2180736" y="817616"/>
          <a:ext cx="508183" cy="508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997259F-F081-4CF5-BCB3-2D319233DC9A}">
      <dsp:nvSpPr>
        <dsp:cNvPr id="0" name=""/>
        <dsp:cNvSpPr/>
      </dsp:nvSpPr>
      <dsp:spPr>
        <a:xfrm>
          <a:off x="1708851" y="1790424"/>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But, what happened to Jack and Jill before the beginning of the poem?</a:t>
          </a:r>
        </a:p>
      </dsp:txBody>
      <dsp:txXfrm>
        <a:off x="1708851" y="1790424"/>
        <a:ext cx="1451953" cy="580781"/>
      </dsp:txXfrm>
    </dsp:sp>
    <dsp:sp modelId="{65D8CF59-0B2F-4381-9901-BE0528DA6807}">
      <dsp:nvSpPr>
        <dsp:cNvPr id="0" name=""/>
        <dsp:cNvSpPr/>
      </dsp:nvSpPr>
      <dsp:spPr>
        <a:xfrm>
          <a:off x="3698027" y="628862"/>
          <a:ext cx="885691" cy="88569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844E9D-6DD9-4EE4-BC93-4F73044F2027}">
      <dsp:nvSpPr>
        <dsp:cNvPr id="0" name=""/>
        <dsp:cNvSpPr/>
      </dsp:nvSpPr>
      <dsp:spPr>
        <a:xfrm>
          <a:off x="3886781" y="817616"/>
          <a:ext cx="508183" cy="508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50D006A-6112-4A5E-9E1B-FA5E7EFAEB26}">
      <dsp:nvSpPr>
        <dsp:cNvPr id="0" name=""/>
        <dsp:cNvSpPr/>
      </dsp:nvSpPr>
      <dsp:spPr>
        <a:xfrm>
          <a:off x="3414896" y="1790424"/>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What happened to them after the poem ended?</a:t>
          </a:r>
        </a:p>
      </dsp:txBody>
      <dsp:txXfrm>
        <a:off x="3414896" y="1790424"/>
        <a:ext cx="1451953" cy="580781"/>
      </dsp:txXfrm>
    </dsp:sp>
    <dsp:sp modelId="{40379A14-CA1C-4209-B322-82B64B51B46E}">
      <dsp:nvSpPr>
        <dsp:cNvPr id="0" name=""/>
        <dsp:cNvSpPr/>
      </dsp:nvSpPr>
      <dsp:spPr>
        <a:xfrm>
          <a:off x="1138959" y="2734194"/>
          <a:ext cx="885691" cy="88569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54197D-B86E-47AD-AD54-166BE564330C}">
      <dsp:nvSpPr>
        <dsp:cNvPr id="0" name=""/>
        <dsp:cNvSpPr/>
      </dsp:nvSpPr>
      <dsp:spPr>
        <a:xfrm>
          <a:off x="1327713" y="2922948"/>
          <a:ext cx="508183" cy="5081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3C1004-A619-4F22-A50D-EFAD9AE195C7}">
      <dsp:nvSpPr>
        <dsp:cNvPr id="0" name=""/>
        <dsp:cNvSpPr/>
      </dsp:nvSpPr>
      <dsp:spPr>
        <a:xfrm>
          <a:off x="855828" y="3895756"/>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What was the mother doing with the man next door while Jack and Jill were going up the hill?</a:t>
          </a:r>
        </a:p>
      </dsp:txBody>
      <dsp:txXfrm>
        <a:off x="855828" y="3895756"/>
        <a:ext cx="1451953" cy="580781"/>
      </dsp:txXfrm>
    </dsp:sp>
    <dsp:sp modelId="{B66F54A3-C62A-40C0-9880-C87ACE313D03}">
      <dsp:nvSpPr>
        <dsp:cNvPr id="0" name=""/>
        <dsp:cNvSpPr/>
      </dsp:nvSpPr>
      <dsp:spPr>
        <a:xfrm>
          <a:off x="2845004" y="2734194"/>
          <a:ext cx="885691" cy="885691"/>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517F46-D489-4B2D-8F16-77D7D550FDD5}">
      <dsp:nvSpPr>
        <dsp:cNvPr id="0" name=""/>
        <dsp:cNvSpPr/>
      </dsp:nvSpPr>
      <dsp:spPr>
        <a:xfrm>
          <a:off x="3033758" y="2922948"/>
          <a:ext cx="508183" cy="5081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E66EF8-7FFD-4E6A-844D-9CBA274F7610}">
      <dsp:nvSpPr>
        <dsp:cNvPr id="0" name=""/>
        <dsp:cNvSpPr/>
      </dsp:nvSpPr>
      <dsp:spPr>
        <a:xfrm>
          <a:off x="2561873" y="3895756"/>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What’s the deal with the father?</a:t>
          </a:r>
        </a:p>
      </dsp:txBody>
      <dsp:txXfrm>
        <a:off x="2561873" y="3895756"/>
        <a:ext cx="1451953" cy="58078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D9C90-23A2-4D47-9194-E45DFC8882F4}" type="datetimeFigureOut">
              <a:rPr lang="en-US" smtClean="0"/>
              <a:t>6/29/2020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2B6B1-AC4B-4951-AFCB-1FEC7400F5D5}" type="slidenum">
              <a:rPr lang="en-US" smtClean="0"/>
              <a:t>‹#›</a:t>
            </a:fld>
            <a:endParaRPr lang="en-US"/>
          </a:p>
        </p:txBody>
      </p:sp>
    </p:spTree>
    <p:extLst>
      <p:ext uri="{BB962C8B-B14F-4D97-AF65-F5344CB8AC3E}">
        <p14:creationId xmlns:p14="http://schemas.microsoft.com/office/powerpoint/2010/main" val="158322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2B6B1-AC4B-4951-AFCB-1FEC7400F5D5}" type="slidenum">
              <a:rPr lang="en-US" smtClean="0"/>
              <a:t>24</a:t>
            </a:fld>
            <a:endParaRPr lang="en-US"/>
          </a:p>
        </p:txBody>
      </p:sp>
    </p:spTree>
    <p:extLst>
      <p:ext uri="{BB962C8B-B14F-4D97-AF65-F5344CB8AC3E}">
        <p14:creationId xmlns:p14="http://schemas.microsoft.com/office/powerpoint/2010/main" val="3920621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DB32461A-250E-4A29-9E9B-599CA3838FA1}" type="datetime1">
              <a:rPr lang="en-US" smtClean="0"/>
              <a:pPr/>
              <a:t>6/29/2020</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CF40B41D-FD10-4A38-B39B-626510BD49B7}" type="slidenum">
              <a:rPr lang="en-US" smtClean="0"/>
              <a:pPr/>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52205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3242C-D747-4ADD-80D8-99421268E3A8}" type="datetime1">
              <a:rPr lang="en-US" smtClean="0"/>
              <a:pPr/>
              <a:t>6/29/2020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75968698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3242C-D747-4ADD-80D8-99421268E3A8}" type="datetime1">
              <a:rPr lang="en-US" smtClean="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8657371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3242C-D747-4ADD-80D8-99421268E3A8}" type="datetime1">
              <a:rPr lang="en-US" smtClean="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423713087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3242C-D747-4ADD-80D8-99421268E3A8}" type="datetime1">
              <a:rPr lang="en-US" smtClean="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125488677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3242C-D747-4ADD-80D8-99421268E3A8}" type="datetime1">
              <a:rPr lang="en-US" smtClean="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37178941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3242C-D747-4ADD-80D8-99421268E3A8}" type="datetime1">
              <a:rPr lang="en-US" smtClean="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341060292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81099-48EC-46A3-9530-F58EB96AF77C}" type="datetime1">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427344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697E24-FFB9-4C73-8C6D-E02A7AD33DB8}" type="datetime1">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80742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DF1AD66C-382E-48AD-8F4C-E87C4D4A8B28}" type="datetime1">
              <a:rPr lang="en-US" smtClean="0"/>
              <a:pPr/>
              <a:t>6/29/2020</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071396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85912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3242C-D747-4ADD-80D8-99421268E3A8}" type="datetime1">
              <a:rPr lang="en-US" smtClean="0"/>
              <a:pPr/>
              <a:t>6/29/2020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57443842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3242C-D747-4ADD-80D8-99421268E3A8}" type="datetime1">
              <a:rPr lang="en-US" smtClean="0"/>
              <a:pPr/>
              <a:t>6/29/2020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0197878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5FFBFE-5C08-4E0E-AF38-FB925F0B4D71}" type="datetime1">
              <a:rPr lang="en-US" smtClean="0"/>
              <a:pPr/>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224445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6/29/2020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182336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3242C-D747-4ADD-80D8-99421268E3A8}" type="datetime1">
              <a:rPr lang="en-US" smtClean="0"/>
              <a:pPr/>
              <a:t>6/29/2020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84616856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035619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823242C-D747-4ADD-80D8-99421268E3A8}" type="datetime1">
              <a:rPr lang="en-US" smtClean="0"/>
              <a:pPr/>
              <a:t>6/29/2020</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121490486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sophie&#8217;sironworks.com/"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90337" y="1380068"/>
            <a:ext cx="3919039" cy="2616199"/>
          </a:xfrm>
        </p:spPr>
        <p:txBody>
          <a:bodyPr>
            <a:normAutofit/>
          </a:bodyPr>
          <a:lstStyle/>
          <a:p>
            <a:r>
              <a:rPr lang="en-US" dirty="0"/>
              <a:t>Introduction to Transmedia</a:t>
            </a:r>
          </a:p>
        </p:txBody>
      </p:sp>
      <p:sp>
        <p:nvSpPr>
          <p:cNvPr id="3" name="Subtitle 2"/>
          <p:cNvSpPr>
            <a:spLocks noGrp="1"/>
          </p:cNvSpPr>
          <p:nvPr>
            <p:ph type="subTitle" idx="1"/>
          </p:nvPr>
        </p:nvSpPr>
        <p:spPr>
          <a:xfrm>
            <a:off x="2363681" y="3996267"/>
            <a:ext cx="3245695" cy="1388534"/>
          </a:xfrm>
        </p:spPr>
        <p:txBody>
          <a:bodyPr>
            <a:normAutofit/>
          </a:bodyPr>
          <a:lstStyle/>
          <a:p>
            <a:r>
              <a:rPr lang="en-US"/>
              <a:t>Linear storytelling is dead!  Long live world building?</a:t>
            </a:r>
          </a:p>
          <a:p>
            <a:endParaRPr lang="en-US"/>
          </a:p>
        </p:txBody>
      </p:sp>
      <p:pic>
        <p:nvPicPr>
          <p:cNvPr id="7" name="Picture 6"/>
          <p:cNvPicPr>
            <a:picLocks noChangeAspect="1"/>
          </p:cNvPicPr>
          <p:nvPr/>
        </p:nvPicPr>
        <p:blipFill rotWithShape="1">
          <a:blip r:embed="rId3"/>
          <a:srcRect t="12044" r="-5" b="16481"/>
          <a:stretch/>
        </p:blipFill>
        <p:spPr>
          <a:xfrm>
            <a:off x="6099048" y="10"/>
            <a:ext cx="3044952" cy="2176262"/>
          </a:xfrm>
          <a:prstGeom prst="rect">
            <a:avLst/>
          </a:prstGeom>
        </p:spPr>
      </p:pic>
      <p:pic>
        <p:nvPicPr>
          <p:cNvPr id="9" name="Picture 8"/>
          <p:cNvPicPr>
            <a:picLocks noChangeAspect="1"/>
          </p:cNvPicPr>
          <p:nvPr/>
        </p:nvPicPr>
        <p:blipFill rotWithShape="1">
          <a:blip r:embed="rId4"/>
          <a:srcRect t="24946" r="-5" b="3579"/>
          <a:stretch/>
        </p:blipFill>
        <p:spPr>
          <a:xfrm>
            <a:off x="6099048" y="2340864"/>
            <a:ext cx="3044952" cy="2176272"/>
          </a:xfrm>
          <a:prstGeom prst="rect">
            <a:avLst/>
          </a:prstGeom>
        </p:spPr>
      </p:pic>
      <p:pic>
        <p:nvPicPr>
          <p:cNvPr id="8" name="Picture 7"/>
          <p:cNvPicPr>
            <a:picLocks noChangeAspect="1"/>
          </p:cNvPicPr>
          <p:nvPr/>
        </p:nvPicPr>
        <p:blipFill rotWithShape="1">
          <a:blip r:embed="rId5"/>
          <a:srcRect t="22735" r="-5" b="-5"/>
          <a:stretch/>
        </p:blipFill>
        <p:spPr>
          <a:xfrm>
            <a:off x="6099048" y="4681728"/>
            <a:ext cx="3044952" cy="2176272"/>
          </a:xfrm>
          <a:prstGeom prst="rect">
            <a:avLst/>
          </a:prstGeom>
        </p:spPr>
      </p:pic>
    </p:spTree>
    <p:extLst>
      <p:ext uri="{BB962C8B-B14F-4D97-AF65-F5344CB8AC3E}">
        <p14:creationId xmlns:p14="http://schemas.microsoft.com/office/powerpoint/2010/main" val="1903660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C833-AA99-4E94-86EB-98A72FA6B684}"/>
              </a:ext>
            </a:extLst>
          </p:cNvPr>
          <p:cNvSpPr>
            <a:spLocks noGrp="1"/>
          </p:cNvSpPr>
          <p:nvPr>
            <p:ph type="title"/>
          </p:nvPr>
        </p:nvSpPr>
        <p:spPr/>
        <p:txBody>
          <a:bodyPr/>
          <a:lstStyle/>
          <a:p>
            <a:r>
              <a:rPr lang="en-US" dirty="0"/>
              <a:t>We All Know the Story</a:t>
            </a:r>
          </a:p>
        </p:txBody>
      </p:sp>
      <p:sp>
        <p:nvSpPr>
          <p:cNvPr id="3" name="Content Placeholder 2">
            <a:extLst>
              <a:ext uri="{FF2B5EF4-FFF2-40B4-BE49-F238E27FC236}">
                <a16:creationId xmlns:a16="http://schemas.microsoft.com/office/drawing/2014/main" id="{8D481462-7F67-4917-8741-CF220CABA46D}"/>
              </a:ext>
            </a:extLst>
          </p:cNvPr>
          <p:cNvSpPr>
            <a:spLocks noGrp="1"/>
          </p:cNvSpPr>
          <p:nvPr>
            <p:ph idx="1"/>
          </p:nvPr>
        </p:nvSpPr>
        <p:spPr>
          <a:xfrm>
            <a:off x="2362200" y="2438401"/>
            <a:ext cx="5190067" cy="3332816"/>
          </a:xfrm>
        </p:spPr>
        <p:txBody>
          <a:bodyPr/>
          <a:lstStyle/>
          <a:p>
            <a:r>
              <a:rPr lang="en-US" dirty="0"/>
              <a:t>Jack and Jill went up the hill</a:t>
            </a:r>
            <a:br>
              <a:rPr lang="en-US" dirty="0"/>
            </a:br>
            <a:r>
              <a:rPr lang="en-US" dirty="0"/>
              <a:t>To fetch a pail of water.</a:t>
            </a:r>
            <a:br>
              <a:rPr lang="en-US" dirty="0"/>
            </a:br>
            <a:r>
              <a:rPr lang="en-US" dirty="0"/>
              <a:t>Jack fell down and broke his crown,</a:t>
            </a:r>
            <a:br>
              <a:rPr lang="en-US" dirty="0"/>
            </a:br>
            <a:r>
              <a:rPr lang="en-US" dirty="0"/>
              <a:t>And Jill came tumbling after.</a:t>
            </a:r>
          </a:p>
          <a:p>
            <a:r>
              <a:rPr lang="en-US" dirty="0"/>
              <a:t>Up Jack got, and home did trot,</a:t>
            </a:r>
            <a:br>
              <a:rPr lang="en-US" dirty="0"/>
            </a:br>
            <a:r>
              <a:rPr lang="en-US" dirty="0"/>
              <a:t>As fast as he could caper,</a:t>
            </a:r>
            <a:br>
              <a:rPr lang="en-US" dirty="0"/>
            </a:br>
            <a:r>
              <a:rPr lang="en-US" dirty="0"/>
              <a:t>He went to bed to mend his head,</a:t>
            </a:r>
            <a:br>
              <a:rPr lang="en-US" dirty="0"/>
            </a:br>
            <a:r>
              <a:rPr lang="en-US" dirty="0"/>
              <a:t>With vinegar and brown paper</a:t>
            </a:r>
          </a:p>
          <a:p>
            <a:endParaRPr lang="en-US" dirty="0"/>
          </a:p>
        </p:txBody>
      </p:sp>
    </p:spTree>
    <p:extLst>
      <p:ext uri="{BB962C8B-B14F-4D97-AF65-F5344CB8AC3E}">
        <p14:creationId xmlns:p14="http://schemas.microsoft.com/office/powerpoint/2010/main" val="354797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59138C-74A1-445B-848C-3608AE871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75000"/>
              <a:lumOff val="25000"/>
            </a:schemeClr>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DFD7409-66D7-4C9C-B528-E79EB64A4D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5592" y="0"/>
            <a:ext cx="3761187" cy="6862763"/>
            <a:chOff x="2928938" y="-4763"/>
            <a:chExt cx="5014912" cy="6862763"/>
          </a:xfrm>
        </p:grpSpPr>
        <p:sp>
          <p:nvSpPr>
            <p:cNvPr id="11" name="Freeform 6">
              <a:extLst>
                <a:ext uri="{FF2B5EF4-FFF2-40B4-BE49-F238E27FC236}">
                  <a16:creationId xmlns:a16="http://schemas.microsoft.com/office/drawing/2014/main" id="{87990EF0-5F6F-4FE3-AA65-8968AF2DF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sp>
        <p:sp>
          <p:nvSpPr>
            <p:cNvPr id="12" name="Freeform 7">
              <a:extLst>
                <a:ext uri="{FF2B5EF4-FFF2-40B4-BE49-F238E27FC236}">
                  <a16:creationId xmlns:a16="http://schemas.microsoft.com/office/drawing/2014/main" id="{D78F7598-94C7-46E9-8B2A-CB44A0F25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3" name="Freeform 12">
              <a:extLst>
                <a:ext uri="{FF2B5EF4-FFF2-40B4-BE49-F238E27FC236}">
                  <a16:creationId xmlns:a16="http://schemas.microsoft.com/office/drawing/2014/main" id="{99D2CBB1-072D-4875-B7D7-CADB0ABF3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14" name="Freeform 13">
              <a:extLst>
                <a:ext uri="{FF2B5EF4-FFF2-40B4-BE49-F238E27FC236}">
                  <a16:creationId xmlns:a16="http://schemas.microsoft.com/office/drawing/2014/main" id="{58F600B4-EE22-4BA5-A764-9D80C335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4">
              <a:extLst>
                <a:ext uri="{FF2B5EF4-FFF2-40B4-BE49-F238E27FC236}">
                  <a16:creationId xmlns:a16="http://schemas.microsoft.com/office/drawing/2014/main" id="{1E8DAD02-2B30-48A9-ACE0-2E9193091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5">
              <a:extLst>
                <a:ext uri="{FF2B5EF4-FFF2-40B4-BE49-F238E27FC236}">
                  <a16:creationId xmlns:a16="http://schemas.microsoft.com/office/drawing/2014/main" id="{F8F76B12-142C-41AF-B239-F414ABCF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useBgFill="1">
        <p:nvSpPr>
          <p:cNvPr id="18" name="Rectangle 17">
            <a:extLst>
              <a:ext uri="{FF2B5EF4-FFF2-40B4-BE49-F238E27FC236}">
                <a16:creationId xmlns:a16="http://schemas.microsoft.com/office/drawing/2014/main" id="{225F4217-4021-45A0-812B-398F9A7A9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696" y="667808"/>
            <a:ext cx="8170607" cy="5580592"/>
          </a:xfrm>
          <a:prstGeom prst="rect">
            <a:avLst/>
          </a:prstGeom>
          <a:ln w="3175" cap="sq">
            <a:solidFill>
              <a:schemeClr val="bg1">
                <a:lumMod val="65000"/>
              </a:schemeClr>
            </a:solid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2276" y="1261872"/>
            <a:ext cx="2359152" cy="4334256"/>
          </a:xfrm>
        </p:spPr>
        <p:txBody>
          <a:bodyPr>
            <a:normAutofit/>
          </a:bodyPr>
          <a:lstStyle/>
          <a:p>
            <a:pPr algn="r"/>
            <a:r>
              <a:rPr lang="en-US" sz="3100" dirty="0"/>
              <a:t>But, What Do We Know About Jill and Jill?</a:t>
            </a:r>
          </a:p>
        </p:txBody>
      </p:sp>
      <p:cxnSp>
        <p:nvCxnSpPr>
          <p:cNvPr id="20" name="Straight Connector 19">
            <a:extLst>
              <a:ext uri="{FF2B5EF4-FFF2-40B4-BE49-F238E27FC236}">
                <a16:creationId xmlns:a16="http://schemas.microsoft.com/office/drawing/2014/main" id="{486F4EBC-E415-40E4-A8BA-BA66F0B632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192024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55949" y="1261873"/>
            <a:ext cx="4463259" cy="4449422"/>
          </a:xfrm>
        </p:spPr>
        <p:txBody>
          <a:bodyPr>
            <a:normAutofit/>
          </a:bodyPr>
          <a:lstStyle/>
          <a:p>
            <a:r>
              <a:rPr lang="en-US" sz="1700" dirty="0"/>
              <a:t>They went up the hill to fill a pail with water.</a:t>
            </a:r>
          </a:p>
          <a:p>
            <a:r>
              <a:rPr lang="en-US" sz="1700" dirty="0"/>
              <a:t>Jill has an eating disorder…she eats dinner at breakfast time, lunch at night, and supper at noon?</a:t>
            </a:r>
          </a:p>
          <a:p>
            <a:r>
              <a:rPr lang="en-US" sz="1700" dirty="0"/>
              <a:t>Jack longs for a yoyo?</a:t>
            </a:r>
          </a:p>
          <a:p>
            <a:r>
              <a:rPr lang="en-US" sz="1700" dirty="0"/>
              <a:t>Jill’s visited every night by a spirit named Herman?</a:t>
            </a:r>
          </a:p>
          <a:p>
            <a:r>
              <a:rPr lang="en-US" sz="1700" dirty="0"/>
              <a:t>Jack is saving for a pair of Air Jordan’s?</a:t>
            </a:r>
          </a:p>
          <a:p>
            <a:r>
              <a:rPr lang="en-US" sz="1700" dirty="0"/>
              <a:t>Really, we know nothing about them.</a:t>
            </a:r>
          </a:p>
        </p:txBody>
      </p:sp>
    </p:spTree>
    <p:extLst>
      <p:ext uri="{BB962C8B-B14F-4D97-AF65-F5344CB8AC3E}">
        <p14:creationId xmlns:p14="http://schemas.microsoft.com/office/powerpoint/2010/main" val="34059426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401265" y="685800"/>
            <a:ext cx="1979972" cy="5105400"/>
          </a:xfrm>
        </p:spPr>
        <p:txBody>
          <a:bodyPr>
            <a:normAutofit/>
          </a:bodyPr>
          <a:lstStyle/>
          <a:p>
            <a:r>
              <a:rPr lang="en-US" dirty="0">
                <a:solidFill>
                  <a:srgbClr val="FFFFFF"/>
                </a:solidFill>
              </a:rPr>
              <a:t>This is the Problem with a Single Medium Story</a:t>
            </a: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2">
            <a:extLst>
              <a:ext uri="{FF2B5EF4-FFF2-40B4-BE49-F238E27FC236}">
                <a16:creationId xmlns:a16="http://schemas.microsoft.com/office/drawing/2014/main" id="{6ED0F150-76CC-4F65-896A-9AB4E35D8F2A}"/>
              </a:ext>
            </a:extLst>
          </p:cNvPr>
          <p:cNvGraphicFramePr>
            <a:graphicFrameLocks noGrp="1"/>
          </p:cNvGraphicFramePr>
          <p:nvPr>
            <p:ph idx="1"/>
            <p:extLst>
              <p:ext uri="{D42A27DB-BD31-4B8C-83A1-F6EECF244321}">
                <p14:modId xmlns:p14="http://schemas.microsoft.com/office/powerpoint/2010/main" val="1531979519"/>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09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17698" y="-12875"/>
            <a:ext cx="1953297" cy="6890194"/>
            <a:chOff x="2199787" y="-12875"/>
            <a:chExt cx="2679011" cy="6890194"/>
          </a:xfrm>
        </p:grpSpPr>
        <p:sp useBgFill="1">
          <p:nvSpPr>
            <p:cNvPr id="74"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70459" y="0"/>
            <a:ext cx="1827609" cy="6858001"/>
            <a:chOff x="1320800" y="0"/>
            <a:chExt cx="2436813" cy="6858001"/>
          </a:xfrm>
        </p:grpSpPr>
        <p:sp>
          <p:nvSpPr>
            <p:cNvPr id="78"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9"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0"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1"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2"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3"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2971799" y="685800"/>
            <a:ext cx="5509418" cy="1413933"/>
          </a:xfrm>
        </p:spPr>
        <p:txBody>
          <a:bodyPr>
            <a:normAutofit/>
          </a:bodyPr>
          <a:lstStyle/>
          <a:p>
            <a:r>
              <a:rPr lang="en-US" sz="3700" dirty="0"/>
              <a:t>Fortunately, No One Owns the Rights to “Jack and Jill”</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55" r="25355" b="5555"/>
          <a:stretch/>
        </p:blipFill>
        <p:spPr bwMode="auto">
          <a:xfrm>
            <a:off x="20" y="10"/>
            <a:ext cx="2594352" cy="6476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solidFill>
            <a:srgbClr val="FFFFFF">
              <a:shade val="85000"/>
            </a:srgbClr>
          </a:solidFill>
          <a:ln w="38100">
            <a:noFill/>
          </a:ln>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p:cNvSpPr>
            <a:spLocks noGrp="1"/>
          </p:cNvSpPr>
          <p:nvPr>
            <p:ph idx="1"/>
          </p:nvPr>
        </p:nvSpPr>
        <p:spPr>
          <a:xfrm>
            <a:off x="2882900" y="2048933"/>
            <a:ext cx="5744367" cy="3742267"/>
          </a:xfrm>
        </p:spPr>
        <p:txBody>
          <a:bodyPr>
            <a:normAutofit/>
          </a:bodyPr>
          <a:lstStyle/>
          <a:p>
            <a:r>
              <a:rPr lang="en-US" dirty="0"/>
              <a:t>So, we can use the nursery rhyme as our introduction to Jill (or Jack, too, for that matter)…and Transmedia (adaptive transmedia)!</a:t>
            </a:r>
          </a:p>
        </p:txBody>
      </p:sp>
    </p:spTree>
    <p:extLst>
      <p:ext uri="{BB962C8B-B14F-4D97-AF65-F5344CB8AC3E}">
        <p14:creationId xmlns:p14="http://schemas.microsoft.com/office/powerpoint/2010/main" val="24529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1000" fill="hold"/>
                                        <p:tgtEl>
                                          <p:spTgt spid="3074"/>
                                        </p:tgtEl>
                                        <p:attrNameLst>
                                          <p:attrName>ppt_w</p:attrName>
                                        </p:attrNameLst>
                                      </p:cBhvr>
                                      <p:tavLst>
                                        <p:tav tm="0">
                                          <p:val>
                                            <p:fltVal val="0"/>
                                          </p:val>
                                        </p:tav>
                                        <p:tav tm="100000">
                                          <p:val>
                                            <p:strVal val="#ppt_w"/>
                                          </p:val>
                                        </p:tav>
                                      </p:tavLst>
                                    </p:anim>
                                    <p:anim calcmode="lin" valueType="num">
                                      <p:cBhvr>
                                        <p:cTn id="15" dur="1000" fill="hold"/>
                                        <p:tgtEl>
                                          <p:spTgt spid="3074"/>
                                        </p:tgtEl>
                                        <p:attrNameLst>
                                          <p:attrName>ppt_h</p:attrName>
                                        </p:attrNameLst>
                                      </p:cBhvr>
                                      <p:tavLst>
                                        <p:tav tm="0">
                                          <p:val>
                                            <p:fltVal val="0"/>
                                          </p:val>
                                        </p:tav>
                                        <p:tav tm="100000">
                                          <p:val>
                                            <p:strVal val="#ppt_h"/>
                                          </p:val>
                                        </p:tav>
                                      </p:tavLst>
                                    </p:anim>
                                    <p:anim calcmode="lin" valueType="num">
                                      <p:cBhvr>
                                        <p:cTn id="16" dur="1000" fill="hold"/>
                                        <p:tgtEl>
                                          <p:spTgt spid="3074"/>
                                        </p:tgtEl>
                                        <p:attrNameLst>
                                          <p:attrName>style.rotation</p:attrName>
                                        </p:attrNameLst>
                                      </p:cBhvr>
                                      <p:tavLst>
                                        <p:tav tm="0">
                                          <p:val>
                                            <p:fltVal val="90"/>
                                          </p:val>
                                        </p:tav>
                                        <p:tav tm="100000">
                                          <p:val>
                                            <p:fltVal val="0"/>
                                          </p:val>
                                        </p:tav>
                                      </p:tavLst>
                                    </p:anim>
                                    <p:animEffect transition="in" filter="fade">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59138C-74A1-445B-848C-3608AE871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75000"/>
              <a:lumOff val="25000"/>
            </a:schemeClr>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DFD7409-66D7-4C9C-B528-E79EB64A4D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5592" y="0"/>
            <a:ext cx="3761187" cy="6862763"/>
            <a:chOff x="2928938" y="-4763"/>
            <a:chExt cx="5014912" cy="6862763"/>
          </a:xfrm>
        </p:grpSpPr>
        <p:sp>
          <p:nvSpPr>
            <p:cNvPr id="11" name="Freeform 6">
              <a:extLst>
                <a:ext uri="{FF2B5EF4-FFF2-40B4-BE49-F238E27FC236}">
                  <a16:creationId xmlns:a16="http://schemas.microsoft.com/office/drawing/2014/main" id="{87990EF0-5F6F-4FE3-AA65-8968AF2DF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sp>
        <p:sp>
          <p:nvSpPr>
            <p:cNvPr id="12" name="Freeform 7">
              <a:extLst>
                <a:ext uri="{FF2B5EF4-FFF2-40B4-BE49-F238E27FC236}">
                  <a16:creationId xmlns:a16="http://schemas.microsoft.com/office/drawing/2014/main" id="{D78F7598-94C7-46E9-8B2A-CB44A0F25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3" name="Freeform 12">
              <a:extLst>
                <a:ext uri="{FF2B5EF4-FFF2-40B4-BE49-F238E27FC236}">
                  <a16:creationId xmlns:a16="http://schemas.microsoft.com/office/drawing/2014/main" id="{99D2CBB1-072D-4875-B7D7-CADB0ABF3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14" name="Freeform 13">
              <a:extLst>
                <a:ext uri="{FF2B5EF4-FFF2-40B4-BE49-F238E27FC236}">
                  <a16:creationId xmlns:a16="http://schemas.microsoft.com/office/drawing/2014/main" id="{58F600B4-EE22-4BA5-A764-9D80C335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4">
              <a:extLst>
                <a:ext uri="{FF2B5EF4-FFF2-40B4-BE49-F238E27FC236}">
                  <a16:creationId xmlns:a16="http://schemas.microsoft.com/office/drawing/2014/main" id="{1E8DAD02-2B30-48A9-ACE0-2E9193091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5">
              <a:extLst>
                <a:ext uri="{FF2B5EF4-FFF2-40B4-BE49-F238E27FC236}">
                  <a16:creationId xmlns:a16="http://schemas.microsoft.com/office/drawing/2014/main" id="{F8F76B12-142C-41AF-B239-F414ABCF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useBgFill="1">
        <p:nvSpPr>
          <p:cNvPr id="18" name="Rectangle 17">
            <a:extLst>
              <a:ext uri="{FF2B5EF4-FFF2-40B4-BE49-F238E27FC236}">
                <a16:creationId xmlns:a16="http://schemas.microsoft.com/office/drawing/2014/main" id="{225F4217-4021-45A0-812B-398F9A7A9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696" y="667808"/>
            <a:ext cx="8170607" cy="5580592"/>
          </a:xfrm>
          <a:prstGeom prst="rect">
            <a:avLst/>
          </a:prstGeom>
          <a:ln w="3175" cap="sq">
            <a:solidFill>
              <a:schemeClr val="bg1">
                <a:lumMod val="65000"/>
              </a:schemeClr>
            </a:solid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B661F-9970-4234-9592-3DF2AA9B413C}"/>
              </a:ext>
            </a:extLst>
          </p:cNvPr>
          <p:cNvSpPr>
            <a:spLocks noGrp="1"/>
          </p:cNvSpPr>
          <p:nvPr>
            <p:ph type="title"/>
          </p:nvPr>
        </p:nvSpPr>
        <p:spPr>
          <a:xfrm>
            <a:off x="892276" y="1261872"/>
            <a:ext cx="2359152" cy="4334256"/>
          </a:xfrm>
        </p:spPr>
        <p:txBody>
          <a:bodyPr>
            <a:normAutofit/>
          </a:bodyPr>
          <a:lstStyle/>
          <a:p>
            <a:pPr algn="r"/>
            <a:r>
              <a:rPr lang="en-US" sz="3100"/>
              <a:t>First, We Establish Our Objectives for our Transmedia Experience</a:t>
            </a:r>
          </a:p>
        </p:txBody>
      </p:sp>
      <p:cxnSp>
        <p:nvCxnSpPr>
          <p:cNvPr id="20" name="Straight Connector 19">
            <a:extLst>
              <a:ext uri="{FF2B5EF4-FFF2-40B4-BE49-F238E27FC236}">
                <a16:creationId xmlns:a16="http://schemas.microsoft.com/office/drawing/2014/main" id="{486F4EBC-E415-40E4-A8BA-BA66F0B632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192024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4E769D-9933-4F6C-A12D-31F5675E9C2F}"/>
              </a:ext>
            </a:extLst>
          </p:cNvPr>
          <p:cNvSpPr>
            <a:spLocks noGrp="1"/>
          </p:cNvSpPr>
          <p:nvPr>
            <p:ph idx="1"/>
          </p:nvPr>
        </p:nvSpPr>
        <p:spPr>
          <a:xfrm>
            <a:off x="3755949" y="1261873"/>
            <a:ext cx="4463259" cy="4449422"/>
          </a:xfrm>
        </p:spPr>
        <p:txBody>
          <a:bodyPr>
            <a:normAutofit/>
          </a:bodyPr>
          <a:lstStyle/>
          <a:p>
            <a:r>
              <a:rPr lang="en-US" sz="1700"/>
              <a:t>Why do we want to do it?</a:t>
            </a:r>
          </a:p>
          <a:p>
            <a:pPr lvl="1"/>
            <a:r>
              <a:rPr lang="en-US" sz="1700"/>
              <a:t>To monetize the experience</a:t>
            </a:r>
          </a:p>
          <a:p>
            <a:pPr lvl="1"/>
            <a:r>
              <a:rPr lang="en-US" sz="1700"/>
              <a:t>To build audience for an upcoming feature, TV or cable movie, or TV/cable series</a:t>
            </a:r>
          </a:p>
          <a:p>
            <a:pPr lvl="1"/>
            <a:r>
              <a:rPr lang="en-US" sz="1700"/>
              <a:t>To simply give lovers of the story a richer and deeper experience</a:t>
            </a:r>
          </a:p>
        </p:txBody>
      </p:sp>
    </p:spTree>
    <p:extLst>
      <p:ext uri="{BB962C8B-B14F-4D97-AF65-F5344CB8AC3E}">
        <p14:creationId xmlns:p14="http://schemas.microsoft.com/office/powerpoint/2010/main" val="355112104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8CAE-56B1-42DA-8752-278C134E74BC}"/>
              </a:ext>
            </a:extLst>
          </p:cNvPr>
          <p:cNvSpPr>
            <a:spLocks noGrp="1"/>
          </p:cNvSpPr>
          <p:nvPr>
            <p:ph type="title"/>
          </p:nvPr>
        </p:nvSpPr>
        <p:spPr/>
        <p:txBody>
          <a:bodyPr/>
          <a:lstStyle/>
          <a:p>
            <a:r>
              <a:rPr lang="en-US" dirty="0"/>
              <a:t>We’ll Assume for the Purposes of this Presentation…</a:t>
            </a:r>
          </a:p>
        </p:txBody>
      </p:sp>
      <p:sp>
        <p:nvSpPr>
          <p:cNvPr id="3" name="Content Placeholder 2">
            <a:extLst>
              <a:ext uri="{FF2B5EF4-FFF2-40B4-BE49-F238E27FC236}">
                <a16:creationId xmlns:a16="http://schemas.microsoft.com/office/drawing/2014/main" id="{E0767BF3-8C4F-4F5D-B7EA-91CC51F1968B}"/>
              </a:ext>
            </a:extLst>
          </p:cNvPr>
          <p:cNvSpPr>
            <a:spLocks noGrp="1"/>
          </p:cNvSpPr>
          <p:nvPr>
            <p:ph idx="1"/>
          </p:nvPr>
        </p:nvSpPr>
        <p:spPr>
          <a:xfrm>
            <a:off x="982133" y="2514600"/>
            <a:ext cx="7704667" cy="2514600"/>
          </a:xfrm>
        </p:spPr>
        <p:txBody>
          <a:bodyPr/>
          <a:lstStyle/>
          <a:p>
            <a:r>
              <a:rPr lang="en-US" dirty="0"/>
              <a:t>It’s to give nursery rhyme lovers of the story a richer, deeper and even more participatory experience!</a:t>
            </a:r>
          </a:p>
          <a:p>
            <a:r>
              <a:rPr lang="en-US" dirty="0"/>
              <a:t>And, our audience is adults 18-34.</a:t>
            </a:r>
          </a:p>
        </p:txBody>
      </p:sp>
    </p:spTree>
    <p:extLst>
      <p:ext uri="{BB962C8B-B14F-4D97-AF65-F5344CB8AC3E}">
        <p14:creationId xmlns:p14="http://schemas.microsoft.com/office/powerpoint/2010/main" val="3816700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72"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73"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74"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75"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76"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77"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79" name="Rectangle 78">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19326" y="-4763"/>
            <a:ext cx="3761187" cy="6862763"/>
            <a:chOff x="2928938" y="-4763"/>
            <a:chExt cx="5014912" cy="6862763"/>
          </a:xfrm>
        </p:grpSpPr>
        <p:sp>
          <p:nvSpPr>
            <p:cNvPr id="82"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83"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84"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85"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86"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87"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title"/>
          </p:nvPr>
        </p:nvSpPr>
        <p:spPr>
          <a:xfrm>
            <a:off x="2340743" y="2514600"/>
            <a:ext cx="4541042" cy="2616199"/>
          </a:xfrm>
        </p:spPr>
        <p:txBody>
          <a:bodyPr vert="horz" lIns="91440" tIns="45720" rIns="91440" bIns="45720" rtlCol="0" anchor="b">
            <a:normAutofit fontScale="90000"/>
          </a:bodyPr>
          <a:lstStyle/>
          <a:p>
            <a:pPr algn="r">
              <a:lnSpc>
                <a:spcPct val="90000"/>
              </a:lnSpc>
            </a:pPr>
            <a:r>
              <a:rPr lang="en-US" sz="6000" dirty="0"/>
              <a:t>Transmedia allows us to know – </a:t>
            </a:r>
            <a:br>
              <a:rPr lang="en-US" sz="6000" dirty="0"/>
            </a:br>
            <a:r>
              <a:rPr lang="en-US" sz="6000" i="1" dirty="0"/>
              <a:t>and do</a:t>
            </a:r>
            <a:r>
              <a:rPr lang="en-US" sz="6000" dirty="0"/>
              <a:t>–</a:t>
            </a:r>
            <a:br>
              <a:rPr lang="en-US" sz="6000" dirty="0"/>
            </a:br>
            <a:r>
              <a:rPr lang="en-US" sz="6000" dirty="0"/>
              <a:t> more</a:t>
            </a:r>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036" r="13404" b="9089"/>
          <a:stretch/>
        </p:blipFill>
        <p:spPr bwMode="auto">
          <a:xfrm>
            <a:off x="20" y="10"/>
            <a:ext cx="4086205"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noFill/>
          <a:ln w="3810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830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2084" y="685801"/>
            <a:ext cx="2057400" cy="5105400"/>
          </a:xfrm>
        </p:spPr>
        <p:txBody>
          <a:bodyPr>
            <a:normAutofit/>
          </a:bodyPr>
          <a:lstStyle/>
          <a:p>
            <a:pPr algn="l"/>
            <a:r>
              <a:rPr lang="en-US" sz="2800">
                <a:solidFill>
                  <a:srgbClr val="FFFFFF"/>
                </a:solidFill>
              </a:rPr>
              <a:t>Thanks to Today’s Proliferation of Social Media…</a:t>
            </a:r>
          </a:p>
        </p:txBody>
      </p:sp>
      <p:grpSp>
        <p:nvGrpSpPr>
          <p:cNvPr id="19" name="Group 18">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0"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2"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3"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p:cNvSpPr>
            <a:spLocks noGrp="1"/>
          </p:cNvSpPr>
          <p:nvPr>
            <p:ph idx="1"/>
          </p:nvPr>
        </p:nvSpPr>
        <p:spPr>
          <a:xfrm>
            <a:off x="3837829" y="685801"/>
            <a:ext cx="4789439" cy="5105400"/>
          </a:xfrm>
        </p:spPr>
        <p:txBody>
          <a:bodyPr>
            <a:normAutofit/>
          </a:bodyPr>
          <a:lstStyle/>
          <a:p>
            <a:r>
              <a:rPr lang="en-US" dirty="0"/>
              <a:t>We can deliver on our objective.</a:t>
            </a:r>
          </a:p>
          <a:p>
            <a:r>
              <a:rPr lang="en-US" dirty="0"/>
              <a:t>We can deliver to our audience.</a:t>
            </a:r>
          </a:p>
          <a:p>
            <a:r>
              <a:rPr lang="en-US" dirty="0"/>
              <a:t>In the words of the famed transmedia professor, Larry Weiner, we put “more meat on the story’s bones.”</a:t>
            </a:r>
          </a:p>
          <a:p>
            <a:r>
              <a:rPr lang="en-US" dirty="0"/>
              <a:t>He also says, “Who’s getting the coffee?”</a:t>
            </a:r>
          </a:p>
        </p:txBody>
      </p:sp>
    </p:spTree>
    <p:extLst>
      <p:ext uri="{BB962C8B-B14F-4D97-AF65-F5344CB8AC3E}">
        <p14:creationId xmlns:p14="http://schemas.microsoft.com/office/powerpoint/2010/main" val="2668098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512706" y="764372"/>
            <a:ext cx="2380266" cy="5216013"/>
          </a:xfrm>
        </p:spPr>
        <p:txBody>
          <a:bodyPr>
            <a:normAutofit/>
          </a:bodyPr>
          <a:lstStyle/>
          <a:p>
            <a:pPr algn="l"/>
            <a:r>
              <a:rPr lang="en-US" sz="3400" dirty="0"/>
              <a:t>What is Transmedia Anyway?</a:t>
            </a:r>
          </a:p>
        </p:txBody>
      </p:sp>
      <p:cxnSp>
        <p:nvCxnSpPr>
          <p:cNvPr id="10" name="Straight Connector 9">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77603" y="764372"/>
            <a:ext cx="5314950" cy="5216013"/>
          </a:xfrm>
        </p:spPr>
        <p:txBody>
          <a:bodyPr anchor="ctr">
            <a:normAutofit/>
          </a:bodyPr>
          <a:lstStyle/>
          <a:p>
            <a:r>
              <a:rPr lang="en-US" sz="1700"/>
              <a:t>Transmedia means telling a story via several different media platforms. However, this does not mean that the story is just ‘displaced’ from one platform to the next, such as simply adapting a novel into movie.  True transmedia stories use each platform to add something new to the overall narrative, be it by offering background stories, changing the perspective on an event or character through different viewpoints, or continuing a story arch that was left off in another medium.</a:t>
            </a:r>
          </a:p>
          <a:p>
            <a:pPr lvl="2"/>
            <a:r>
              <a:rPr lang="en-US" sz="1700"/>
              <a:t>Christine Weibrecht</a:t>
            </a:r>
          </a:p>
        </p:txBody>
      </p:sp>
    </p:spTree>
    <p:extLst>
      <p:ext uri="{BB962C8B-B14F-4D97-AF65-F5344CB8AC3E}">
        <p14:creationId xmlns:p14="http://schemas.microsoft.com/office/powerpoint/2010/main" val="265936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0" name="Freeform: Shape 9">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13"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1377009" y="1072609"/>
            <a:ext cx="2281168" cy="4522647"/>
          </a:xfrm>
          <a:effectLst/>
        </p:spPr>
        <p:txBody>
          <a:bodyPr anchor="ctr">
            <a:normAutofit/>
          </a:bodyPr>
          <a:lstStyle/>
          <a:p>
            <a:pPr algn="l"/>
            <a:r>
              <a:rPr lang="en-US" sz="2800" dirty="0">
                <a:solidFill>
                  <a:schemeClr val="tx2"/>
                </a:solidFill>
              </a:rPr>
              <a:t>So, How Crazy Can We Get with Transmedia?</a:t>
            </a:r>
          </a:p>
        </p:txBody>
      </p:sp>
      <p:sp>
        <p:nvSpPr>
          <p:cNvPr id="3" name="Content Placeholder 2"/>
          <p:cNvSpPr>
            <a:spLocks noGrp="1"/>
          </p:cNvSpPr>
          <p:nvPr>
            <p:ph idx="1"/>
          </p:nvPr>
        </p:nvSpPr>
        <p:spPr>
          <a:xfrm>
            <a:off x="3861774" y="1072609"/>
            <a:ext cx="4787405" cy="4522647"/>
          </a:xfrm>
        </p:spPr>
        <p:txBody>
          <a:bodyPr anchor="ctr">
            <a:normAutofit/>
          </a:bodyPr>
          <a:lstStyle/>
          <a:p>
            <a:r>
              <a:rPr lang="en-US" dirty="0"/>
              <a:t>Because no one holds the copyright to the story of Jack and Jill, we can get as crazy as we want…as long as it makes sense.</a:t>
            </a:r>
          </a:p>
          <a:p>
            <a:r>
              <a:rPr lang="en-US" dirty="0"/>
              <a:t>So, for the sake of giving an example of Transmedia, let’s get really crazy. </a:t>
            </a:r>
          </a:p>
        </p:txBody>
      </p:sp>
    </p:spTree>
    <p:extLst>
      <p:ext uri="{BB962C8B-B14F-4D97-AF65-F5344CB8AC3E}">
        <p14:creationId xmlns:p14="http://schemas.microsoft.com/office/powerpoint/2010/main" val="12881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2084" y="685801"/>
            <a:ext cx="2057400" cy="5105400"/>
          </a:xfrm>
        </p:spPr>
        <p:txBody>
          <a:bodyPr>
            <a:normAutofit/>
          </a:bodyPr>
          <a:lstStyle/>
          <a:p>
            <a:pPr algn="l"/>
            <a:r>
              <a:rPr lang="en-US" sz="2800" dirty="0">
                <a:solidFill>
                  <a:srgbClr val="FFFFFF"/>
                </a:solidFill>
              </a:rPr>
              <a:t>There’s Never Been a More Exciting Time to be a Storyteller</a:t>
            </a:r>
          </a:p>
        </p:txBody>
      </p:sp>
      <p:grpSp>
        <p:nvGrpSpPr>
          <p:cNvPr id="29" name="Group 28">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30"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1"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2"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3"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4"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5"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p:cNvSpPr>
            <a:spLocks noGrp="1"/>
          </p:cNvSpPr>
          <p:nvPr>
            <p:ph idx="1"/>
          </p:nvPr>
        </p:nvSpPr>
        <p:spPr>
          <a:xfrm>
            <a:off x="3837829" y="685801"/>
            <a:ext cx="4789439" cy="5105400"/>
          </a:xfrm>
        </p:spPr>
        <p:txBody>
          <a:bodyPr>
            <a:normAutofit/>
          </a:bodyPr>
          <a:lstStyle/>
          <a:p>
            <a:r>
              <a:rPr lang="en-US" sz="2000" dirty="0"/>
              <a:t>Why?</a:t>
            </a:r>
          </a:p>
          <a:p>
            <a:pPr lvl="1"/>
            <a:r>
              <a:rPr lang="en-US" dirty="0"/>
              <a:t>New platforms and new business models are emerging</a:t>
            </a:r>
          </a:p>
          <a:p>
            <a:pPr lvl="1"/>
            <a:r>
              <a:rPr lang="en-US" dirty="0"/>
              <a:t>An entire new menu of affordable storytelling platforms can turn everyone into a published storyteller!</a:t>
            </a:r>
          </a:p>
          <a:p>
            <a:pPr lvl="1"/>
            <a:endParaRPr lang="en-US" sz="1700" dirty="0"/>
          </a:p>
          <a:p>
            <a:pPr lvl="1"/>
            <a:r>
              <a:rPr lang="en-US" sz="1700" dirty="0"/>
              <a:t>TRANSMEDIA IS ABOUT MERGING ALL THOSE PLATFORMS INTO ONE COHESIVE WORLD WITH LOTS OF SUBSTORIES WITHIN THAT WORLD</a:t>
            </a:r>
          </a:p>
        </p:txBody>
      </p:sp>
    </p:spTree>
    <p:extLst>
      <p:ext uri="{BB962C8B-B14F-4D97-AF65-F5344CB8AC3E}">
        <p14:creationId xmlns:p14="http://schemas.microsoft.com/office/powerpoint/2010/main" val="269964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9"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0"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1"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2"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3"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4"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E5A92FE9-DB05-4D0D-AF5A-BE8664B9F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53D9B26A-5143-49A7-BA98-D871D5BD71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894654" y="1"/>
            <a:ext cx="3761187" cy="6857999"/>
            <a:chOff x="2928938" y="-4763"/>
            <a:chExt cx="5014912" cy="6862763"/>
          </a:xfrm>
        </p:grpSpPr>
        <p:sp>
          <p:nvSpPr>
            <p:cNvPr id="19" name="Freeform 6">
              <a:extLst>
                <a:ext uri="{FF2B5EF4-FFF2-40B4-BE49-F238E27FC236}">
                  <a16:creationId xmlns:a16="http://schemas.microsoft.com/office/drawing/2014/main" id="{68B85E55-A2A1-4682-B891-F201358A9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0" name="Freeform 7">
              <a:extLst>
                <a:ext uri="{FF2B5EF4-FFF2-40B4-BE49-F238E27FC236}">
                  <a16:creationId xmlns:a16="http://schemas.microsoft.com/office/drawing/2014/main" id="{45EF6EDB-9B5D-49E9-96FA-1AE08BF95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1" name="Freeform 12">
              <a:extLst>
                <a:ext uri="{FF2B5EF4-FFF2-40B4-BE49-F238E27FC236}">
                  <a16:creationId xmlns:a16="http://schemas.microsoft.com/office/drawing/2014/main" id="{38338226-D6E2-4EEE-B271-DB4BD096D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22" name="Freeform 13">
              <a:extLst>
                <a:ext uri="{FF2B5EF4-FFF2-40B4-BE49-F238E27FC236}">
                  <a16:creationId xmlns:a16="http://schemas.microsoft.com/office/drawing/2014/main" id="{4878FB48-17B3-4A11-8025-DE0945CD4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3" name="Freeform 14">
              <a:extLst>
                <a:ext uri="{FF2B5EF4-FFF2-40B4-BE49-F238E27FC236}">
                  <a16:creationId xmlns:a16="http://schemas.microsoft.com/office/drawing/2014/main" id="{4150A21C-DD6D-4D3C-9E95-7A3CA263B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4" name="Freeform 15">
              <a:extLst>
                <a:ext uri="{FF2B5EF4-FFF2-40B4-BE49-F238E27FC236}">
                  <a16:creationId xmlns:a16="http://schemas.microsoft.com/office/drawing/2014/main" id="{7505BF04-104D-4180-A284-42FCD6B04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p:nvSpPr>
          <p:cNvPr id="2" name="Title 1"/>
          <p:cNvSpPr>
            <a:spLocks noGrp="1"/>
          </p:cNvSpPr>
          <p:nvPr>
            <p:ph type="title"/>
          </p:nvPr>
        </p:nvSpPr>
        <p:spPr>
          <a:xfrm>
            <a:off x="820344" y="685800"/>
            <a:ext cx="6131228" cy="3285866"/>
          </a:xfrm>
        </p:spPr>
        <p:txBody>
          <a:bodyPr vert="horz" lIns="91440" tIns="45720" rIns="91440" bIns="45720" rtlCol="0" anchor="b">
            <a:normAutofit/>
          </a:bodyPr>
          <a:lstStyle/>
          <a:p>
            <a:pPr algn="l"/>
            <a:r>
              <a:rPr lang="en-US" sz="5400" dirty="0"/>
              <a:t>Let’s Meet Our Protagonists</a:t>
            </a:r>
          </a:p>
        </p:txBody>
      </p:sp>
    </p:spTree>
    <p:extLst>
      <p:ext uri="{BB962C8B-B14F-4D97-AF65-F5344CB8AC3E}">
        <p14:creationId xmlns:p14="http://schemas.microsoft.com/office/powerpoint/2010/main" val="301205502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3233" y="685800"/>
            <a:ext cx="7514035" cy="1185333"/>
          </a:xfrm>
        </p:spPr>
        <p:txBody>
          <a:bodyPr>
            <a:normAutofit/>
          </a:bodyPr>
          <a:lstStyle/>
          <a:p>
            <a:r>
              <a:rPr lang="en-US" dirty="0"/>
              <a:t>Jack</a:t>
            </a:r>
          </a:p>
        </p:txBody>
      </p:sp>
      <p:sp>
        <p:nvSpPr>
          <p:cNvPr id="3" name="Content Placeholder 2"/>
          <p:cNvSpPr>
            <a:spLocks noGrp="1"/>
          </p:cNvSpPr>
          <p:nvPr>
            <p:ph idx="1"/>
          </p:nvPr>
        </p:nvSpPr>
        <p:spPr>
          <a:xfrm>
            <a:off x="1113233" y="1998133"/>
            <a:ext cx="5141517" cy="3793067"/>
          </a:xfrm>
        </p:spPr>
        <p:txBody>
          <a:bodyPr>
            <a:normAutofit/>
          </a:bodyPr>
          <a:lstStyle/>
          <a:p>
            <a:pPr>
              <a:lnSpc>
                <a:spcPct val="90000"/>
              </a:lnSpc>
            </a:pPr>
            <a:r>
              <a:rPr lang="en-US" dirty="0"/>
              <a:t>Name: Jack</a:t>
            </a:r>
          </a:p>
          <a:p>
            <a:pPr>
              <a:lnSpc>
                <a:spcPct val="90000"/>
              </a:lnSpc>
            </a:pPr>
            <a:r>
              <a:rPr lang="en-US" dirty="0"/>
              <a:t>Aged: 13</a:t>
            </a:r>
          </a:p>
          <a:p>
            <a:pPr>
              <a:lnSpc>
                <a:spcPct val="90000"/>
              </a:lnSpc>
            </a:pPr>
            <a:r>
              <a:rPr lang="en-US" dirty="0"/>
              <a:t>Hobbies: Boy scouts, yodeling, 4-H                                            clubbing, camping, yoyos, spending time alone in his room with the door locked, with strange                                    sounds coming from behind the door.</a:t>
            </a:r>
          </a:p>
          <a:p>
            <a:pPr>
              <a:lnSpc>
                <a:spcPct val="90000"/>
              </a:lnSpc>
            </a:pPr>
            <a:r>
              <a:rPr lang="en-US" dirty="0"/>
              <a:t>Personality asset: Duller than rust</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55" r="18567" b="1"/>
          <a:stretch/>
        </p:blipFill>
        <p:spPr bwMode="auto">
          <a:xfrm>
            <a:off x="6589430" y="1998131"/>
            <a:ext cx="2037837" cy="3791517"/>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23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What Social Media </a:t>
            </a:r>
            <a:br>
              <a:rPr lang="en-US" sz="2800" dirty="0"/>
            </a:br>
            <a:r>
              <a:rPr lang="en-US" sz="2800" dirty="0"/>
              <a:t>Can We Use to Help Us Learn About Jack?</a:t>
            </a:r>
          </a:p>
        </p:txBody>
      </p:sp>
      <p:sp>
        <p:nvSpPr>
          <p:cNvPr id="3" name="Content Placeholder 2"/>
          <p:cNvSpPr>
            <a:spLocks noGrp="1"/>
          </p:cNvSpPr>
          <p:nvPr>
            <p:ph idx="1"/>
          </p:nvPr>
        </p:nvSpPr>
        <p:spPr>
          <a:xfrm>
            <a:off x="1143000" y="2286000"/>
            <a:ext cx="7704667" cy="3332816"/>
          </a:xfrm>
        </p:spPr>
        <p:txBody>
          <a:bodyPr/>
          <a:lstStyle/>
          <a:p>
            <a:r>
              <a:rPr lang="en-US" dirty="0"/>
              <a:t>Twitter?</a:t>
            </a:r>
          </a:p>
          <a:p>
            <a:r>
              <a:rPr lang="en-US" dirty="0"/>
              <a:t>Facebook?</a:t>
            </a:r>
          </a:p>
          <a:p>
            <a:r>
              <a:rPr lang="en-US" dirty="0"/>
              <a:t>Instagram?</a:t>
            </a:r>
          </a:p>
          <a:p>
            <a:r>
              <a:rPr lang="en-US" dirty="0"/>
              <a:t>Snapchat?</a:t>
            </a:r>
          </a:p>
          <a:p>
            <a:r>
              <a:rPr lang="en-US" dirty="0"/>
              <a:t>Pinterest?</a:t>
            </a:r>
          </a:p>
          <a:p>
            <a:r>
              <a:rPr lang="en-US" dirty="0" err="1"/>
              <a:t>Tik</a:t>
            </a:r>
            <a:r>
              <a:rPr lang="en-US" dirty="0"/>
              <a:t> Tok</a:t>
            </a:r>
          </a:p>
        </p:txBody>
      </p:sp>
      <p:pic>
        <p:nvPicPr>
          <p:cNvPr id="4" name="Picture 3"/>
          <p:cNvPicPr>
            <a:picLocks noChangeAspect="1"/>
          </p:cNvPicPr>
          <p:nvPr/>
        </p:nvPicPr>
        <p:blipFill>
          <a:blip r:embed="rId2"/>
          <a:stretch>
            <a:fillRect/>
          </a:stretch>
        </p:blipFill>
        <p:spPr>
          <a:xfrm>
            <a:off x="5880014" y="2822634"/>
            <a:ext cx="2310584" cy="2816596"/>
          </a:xfrm>
          <a:prstGeom prst="rect">
            <a:avLst/>
          </a:prstGeom>
        </p:spPr>
      </p:pic>
      <p:sp>
        <p:nvSpPr>
          <p:cNvPr id="5" name="Speech Bubble: Rectangle with Corners Rounded 4"/>
          <p:cNvSpPr/>
          <p:nvPr/>
        </p:nvSpPr>
        <p:spPr>
          <a:xfrm>
            <a:off x="3263987" y="2209800"/>
            <a:ext cx="2566216" cy="1371600"/>
          </a:xfrm>
          <a:prstGeom prst="wedgeRoundRectCallout">
            <a:avLst>
              <a:gd name="adj1" fmla="val 91499"/>
              <a:gd name="adj2" fmla="val 56793"/>
              <a:gd name="adj3" fmla="val 16667"/>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80295" y="2286000"/>
            <a:ext cx="2133600" cy="1200329"/>
          </a:xfrm>
          <a:prstGeom prst="rect">
            <a:avLst/>
          </a:prstGeom>
          <a:noFill/>
        </p:spPr>
        <p:txBody>
          <a:bodyPr wrap="square" rtlCol="0">
            <a:spAutoFit/>
          </a:bodyPr>
          <a:lstStyle/>
          <a:p>
            <a:r>
              <a:rPr lang="en-US" dirty="0"/>
              <a:t>What’s all that crap? All I know is two paper cups and string!”</a:t>
            </a:r>
          </a:p>
        </p:txBody>
      </p:sp>
    </p:spTree>
    <p:extLst>
      <p:ext uri="{BB962C8B-B14F-4D97-AF65-F5344CB8AC3E}">
        <p14:creationId xmlns:p14="http://schemas.microsoft.com/office/powerpoint/2010/main" val="3695665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3233" y="1081548"/>
            <a:ext cx="2500121" cy="1504335"/>
          </a:xfrm>
        </p:spPr>
        <p:txBody>
          <a:bodyPr>
            <a:normAutofit/>
          </a:bodyPr>
          <a:lstStyle/>
          <a:p>
            <a:r>
              <a:rPr lang="en-US" dirty="0"/>
              <a:t>Meet Jill</a:t>
            </a:r>
          </a:p>
        </p:txBody>
      </p:sp>
      <p:sp>
        <p:nvSpPr>
          <p:cNvPr id="3" name="Content Placeholder 2"/>
          <p:cNvSpPr>
            <a:spLocks noGrp="1"/>
          </p:cNvSpPr>
          <p:nvPr>
            <p:ph idx="1"/>
          </p:nvPr>
        </p:nvSpPr>
        <p:spPr>
          <a:xfrm>
            <a:off x="1128223" y="2514600"/>
            <a:ext cx="2500122" cy="3124201"/>
          </a:xfrm>
        </p:spPr>
        <p:txBody>
          <a:bodyPr anchor="t">
            <a:normAutofit fontScale="92500" lnSpcReduction="10000"/>
          </a:bodyPr>
          <a:lstStyle/>
          <a:p>
            <a:r>
              <a:rPr lang="en-US" sz="1800" dirty="0"/>
              <a:t>Name: Jill</a:t>
            </a:r>
          </a:p>
          <a:p>
            <a:r>
              <a:rPr lang="en-US" sz="1800" dirty="0"/>
              <a:t>Age: 12</a:t>
            </a:r>
          </a:p>
          <a:p>
            <a:r>
              <a:rPr lang="en-US" sz="1800" dirty="0"/>
              <a:t>Hobbies: Witchcraft, ESP, LSD, Jack                                           Daniels, Mike’s Hard Lemonade, cheerleading</a:t>
            </a:r>
          </a:p>
          <a:p>
            <a:r>
              <a:rPr lang="en-US" sz="1800" dirty="0"/>
              <a:t>Personality asset: Can wrap men around                                        her little finger…and she knows it!</a:t>
            </a:r>
          </a:p>
          <a:p>
            <a:endParaRPr lang="en-US" sz="1400" dirty="0"/>
          </a:p>
          <a:p>
            <a:endParaRPr lang="en-US" sz="1400" dirty="0"/>
          </a:p>
          <a:p>
            <a:endParaRPr lang="en-US" sz="1400"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321820" y="685799"/>
            <a:ext cx="3930150" cy="5053050"/>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20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34977"/>
            <a:ext cx="3687367" cy="1295400"/>
          </a:xfrm>
        </p:spPr>
        <p:txBody>
          <a:bodyPr>
            <a:normAutofit/>
          </a:bodyPr>
          <a:lstStyle/>
          <a:p>
            <a:r>
              <a:rPr lang="en-US" sz="2100" dirty="0"/>
              <a:t>We Can Use the Same Social Media Platforms We Used for Jack!</a:t>
            </a:r>
          </a:p>
        </p:txBody>
      </p:sp>
      <p:pic>
        <p:nvPicPr>
          <p:cNvPr id="4" name="Picture 3"/>
          <p:cNvPicPr>
            <a:picLocks noChangeAspect="1"/>
          </p:cNvPicPr>
          <p:nvPr/>
        </p:nvPicPr>
        <p:blipFill>
          <a:blip r:embed="rId4"/>
          <a:stretch>
            <a:fillRect/>
          </a:stretch>
        </p:blipFill>
        <p:spPr>
          <a:xfrm flipH="1">
            <a:off x="1182743" y="1524000"/>
            <a:ext cx="3389257" cy="450772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Picture 4">
            <a:extLst>
              <a:ext uri="{FF2B5EF4-FFF2-40B4-BE49-F238E27FC236}">
                <a16:creationId xmlns:a16="http://schemas.microsoft.com/office/drawing/2014/main" id="{FA8BB0EB-D6BA-4C4C-B5A5-956279B9D277}"/>
              </a:ext>
            </a:extLst>
          </p:cNvPr>
          <p:cNvPicPr>
            <a:picLocks noChangeAspect="1"/>
          </p:cNvPicPr>
          <p:nvPr/>
        </p:nvPicPr>
        <p:blipFill>
          <a:blip r:embed="rId5"/>
          <a:stretch>
            <a:fillRect/>
          </a:stretch>
        </p:blipFill>
        <p:spPr>
          <a:xfrm>
            <a:off x="5181600" y="531184"/>
            <a:ext cx="3505200" cy="5993894"/>
          </a:xfrm>
          <a:prstGeom prst="rect">
            <a:avLst/>
          </a:prstGeom>
        </p:spPr>
      </p:pic>
      <p:sp>
        <p:nvSpPr>
          <p:cNvPr id="9" name="Rectangle 8">
            <a:extLst>
              <a:ext uri="{FF2B5EF4-FFF2-40B4-BE49-F238E27FC236}">
                <a16:creationId xmlns:a16="http://schemas.microsoft.com/office/drawing/2014/main" id="{C5DC0A4D-B16D-4229-B833-044F1CE5F4DA}"/>
              </a:ext>
            </a:extLst>
          </p:cNvPr>
          <p:cNvSpPr/>
          <p:nvPr/>
        </p:nvSpPr>
        <p:spPr>
          <a:xfrm>
            <a:off x="5334000" y="1683894"/>
            <a:ext cx="3200400" cy="2202305"/>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65F8C9D-1A66-4F31-9D3C-D927A927A3A9}"/>
              </a:ext>
            </a:extLst>
          </p:cNvPr>
          <p:cNvPicPr>
            <a:picLocks noChangeAspect="1"/>
          </p:cNvPicPr>
          <p:nvPr/>
        </p:nvPicPr>
        <p:blipFill rotWithShape="1">
          <a:blip r:embed="rId6"/>
          <a:srcRect t="8554" r="52663" b="53668"/>
          <a:stretch/>
        </p:blipFill>
        <p:spPr>
          <a:xfrm>
            <a:off x="5958641" y="1683894"/>
            <a:ext cx="2021354" cy="2209800"/>
          </a:xfrm>
          <a:prstGeom prst="rect">
            <a:avLst/>
          </a:prstGeom>
        </p:spPr>
      </p:pic>
      <p:pic>
        <p:nvPicPr>
          <p:cNvPr id="10" name="Picture 9">
            <a:extLst>
              <a:ext uri="{FF2B5EF4-FFF2-40B4-BE49-F238E27FC236}">
                <a16:creationId xmlns:a16="http://schemas.microsoft.com/office/drawing/2014/main" id="{E4B99CC4-18C0-4AB7-836E-04FD365846E4}"/>
              </a:ext>
            </a:extLst>
          </p:cNvPr>
          <p:cNvPicPr>
            <a:picLocks noChangeAspect="1"/>
          </p:cNvPicPr>
          <p:nvPr/>
        </p:nvPicPr>
        <p:blipFill>
          <a:blip r:embed="rId7"/>
          <a:stretch>
            <a:fillRect/>
          </a:stretch>
        </p:blipFill>
        <p:spPr>
          <a:xfrm>
            <a:off x="5433266" y="1322139"/>
            <a:ext cx="281734" cy="308040"/>
          </a:xfrm>
          <a:prstGeom prst="rect">
            <a:avLst/>
          </a:prstGeom>
        </p:spPr>
      </p:pic>
      <p:sp>
        <p:nvSpPr>
          <p:cNvPr id="11" name="TextBox 10">
            <a:extLst>
              <a:ext uri="{FF2B5EF4-FFF2-40B4-BE49-F238E27FC236}">
                <a16:creationId xmlns:a16="http://schemas.microsoft.com/office/drawing/2014/main" id="{C21525DA-E393-4DD1-AB70-FA69F1A8A210}"/>
              </a:ext>
            </a:extLst>
          </p:cNvPr>
          <p:cNvSpPr txBox="1"/>
          <p:nvPr/>
        </p:nvSpPr>
        <p:spPr>
          <a:xfrm>
            <a:off x="5715000" y="1364822"/>
            <a:ext cx="2057400" cy="261610"/>
          </a:xfrm>
          <a:prstGeom prst="rect">
            <a:avLst/>
          </a:prstGeom>
          <a:solidFill>
            <a:schemeClr val="bg1"/>
          </a:solidFill>
        </p:spPr>
        <p:txBody>
          <a:bodyPr wrap="square" rtlCol="0">
            <a:spAutoFit/>
          </a:bodyPr>
          <a:lstStyle/>
          <a:p>
            <a:r>
              <a:rPr lang="en-US" sz="1100" b="1" dirty="0" err="1"/>
              <a:t>Jill_nurseryrhyme</a:t>
            </a:r>
            <a:endParaRPr lang="en-US" sz="1100" b="1" dirty="0"/>
          </a:p>
        </p:txBody>
      </p:sp>
      <p:sp>
        <p:nvSpPr>
          <p:cNvPr id="13" name="Rectangle 12">
            <a:extLst>
              <a:ext uri="{FF2B5EF4-FFF2-40B4-BE49-F238E27FC236}">
                <a16:creationId xmlns:a16="http://schemas.microsoft.com/office/drawing/2014/main" id="{472B9782-B7A5-4DFC-B997-DF2B54C514D5}"/>
              </a:ext>
            </a:extLst>
          </p:cNvPr>
          <p:cNvSpPr/>
          <p:nvPr/>
        </p:nvSpPr>
        <p:spPr>
          <a:xfrm>
            <a:off x="5334000" y="4377155"/>
            <a:ext cx="3200400" cy="10330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err="1">
                <a:solidFill>
                  <a:schemeClr val="tx1"/>
                </a:solidFill>
              </a:rPr>
              <a:t>Jill_nurseryrhyme</a:t>
            </a:r>
            <a:r>
              <a:rPr lang="en-US" sz="1050" b="1" dirty="0">
                <a:solidFill>
                  <a:schemeClr val="tx1"/>
                </a:solidFill>
              </a:rPr>
              <a:t> </a:t>
            </a:r>
            <a:r>
              <a:rPr lang="en-US" sz="1050" dirty="0">
                <a:solidFill>
                  <a:schemeClr val="tx1"/>
                </a:solidFill>
              </a:rPr>
              <a:t>Everyone’s asking me why Jack and I went up the hill </a:t>
            </a:r>
            <a:r>
              <a:rPr lang="en-US" sz="1050" dirty="0">
                <a:solidFill>
                  <a:schemeClr val="accent1">
                    <a:lumMod val="75000"/>
                  </a:schemeClr>
                </a:solidFill>
              </a:rPr>
              <a:t>#JackandJillupthehill.  </a:t>
            </a:r>
            <a:r>
              <a:rPr lang="en-US" sz="1050" dirty="0">
                <a:solidFill>
                  <a:schemeClr val="tx1"/>
                </a:solidFill>
              </a:rPr>
              <a:t>We told Mom it was to fetch a pail of water, but that was a lie.  We really went up the hill because we met a really strange man who said he knew who our father was.  </a:t>
            </a:r>
            <a:r>
              <a:rPr lang="en-US" sz="1050" dirty="0">
                <a:solidFill>
                  <a:schemeClr val="accent1">
                    <a:lumMod val="75000"/>
                  </a:schemeClr>
                </a:solidFill>
              </a:rPr>
              <a:t>#Where’sDad </a:t>
            </a:r>
          </a:p>
        </p:txBody>
      </p:sp>
    </p:spTree>
    <p:extLst>
      <p:ext uri="{BB962C8B-B14F-4D97-AF65-F5344CB8AC3E}">
        <p14:creationId xmlns:p14="http://schemas.microsoft.com/office/powerpoint/2010/main" val="4070798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17698" y="-12875"/>
            <a:ext cx="1953297" cy="6890194"/>
            <a:chOff x="2199787" y="-12875"/>
            <a:chExt cx="2679011" cy="6890194"/>
          </a:xfrm>
        </p:grpSpPr>
        <p:sp useBgFill="1">
          <p:nvSpPr>
            <p:cNvPr id="74"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70459" y="0"/>
            <a:ext cx="1827609" cy="6858001"/>
            <a:chOff x="1320800" y="0"/>
            <a:chExt cx="2436813" cy="6858001"/>
          </a:xfrm>
        </p:grpSpPr>
        <p:sp>
          <p:nvSpPr>
            <p:cNvPr id="78"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9"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0"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1"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2"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3"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2971799" y="685800"/>
            <a:ext cx="5509418" cy="1413933"/>
          </a:xfrm>
        </p:spPr>
        <p:txBody>
          <a:bodyPr>
            <a:normAutofit/>
          </a:bodyPr>
          <a:lstStyle/>
          <a:p>
            <a:r>
              <a:rPr lang="en-US" dirty="0"/>
              <a:t>Meet the Mother</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50" r="33899" b="-1"/>
          <a:stretch/>
        </p:blipFill>
        <p:spPr bwMode="auto">
          <a:xfrm>
            <a:off x="20" y="10"/>
            <a:ext cx="2594352"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882900" y="2048933"/>
            <a:ext cx="5744367" cy="3742267"/>
          </a:xfrm>
        </p:spPr>
        <p:txBody>
          <a:bodyPr>
            <a:normAutofit/>
          </a:bodyPr>
          <a:lstStyle/>
          <a:p>
            <a:r>
              <a:rPr lang="en-US" dirty="0"/>
              <a:t>Name: Sophie</a:t>
            </a:r>
          </a:p>
          <a:p>
            <a:r>
              <a:rPr lang="en-US" dirty="0"/>
              <a:t>Age: 45</a:t>
            </a:r>
          </a:p>
          <a:p>
            <a:r>
              <a:rPr lang="en-US" dirty="0"/>
              <a:t>Hobbies: beating kids, drinking                                                     rot gut whiskey from the bottle, piercings,                                                                             smoking hemp</a:t>
            </a:r>
          </a:p>
          <a:p>
            <a:r>
              <a:rPr lang="en-US" dirty="0"/>
              <a:t>Personality asset: Falls down when                                                  drunk</a:t>
            </a:r>
          </a:p>
        </p:txBody>
      </p:sp>
    </p:spTree>
    <p:extLst>
      <p:ext uri="{BB962C8B-B14F-4D97-AF65-F5344CB8AC3E}">
        <p14:creationId xmlns:p14="http://schemas.microsoft.com/office/powerpoint/2010/main" val="26505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About the Father?  </a:t>
            </a:r>
            <a:br>
              <a:rPr lang="en-US" dirty="0"/>
            </a:br>
            <a:r>
              <a:rPr lang="en-US" dirty="0"/>
              <a:t>Who is He? Where is He?</a:t>
            </a:r>
          </a:p>
        </p:txBody>
      </p:sp>
      <p:sp>
        <p:nvSpPr>
          <p:cNvPr id="3" name="TextBox 2">
            <a:extLst>
              <a:ext uri="{FF2B5EF4-FFF2-40B4-BE49-F238E27FC236}">
                <a16:creationId xmlns:a16="http://schemas.microsoft.com/office/drawing/2014/main" id="{F58D4ABF-80A0-45B6-86E2-5F82C277A313}"/>
              </a:ext>
            </a:extLst>
          </p:cNvPr>
          <p:cNvSpPr txBox="1"/>
          <p:nvPr/>
        </p:nvSpPr>
        <p:spPr>
          <a:xfrm>
            <a:off x="1524000" y="2895600"/>
            <a:ext cx="59436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Is he the mysterious man Jack and Jill met on the other side of the mountain?</a:t>
            </a:r>
          </a:p>
          <a:p>
            <a:pPr marL="285750" indent="-285750">
              <a:buFont typeface="Arial" panose="020B0604020202020204" pitchFamily="34" charset="0"/>
              <a:buChar char="•"/>
            </a:pPr>
            <a:r>
              <a:rPr lang="en-US" sz="2400" dirty="0"/>
              <a:t>Did he die?</a:t>
            </a:r>
          </a:p>
          <a:p>
            <a:pPr marL="285750" indent="-285750">
              <a:buFont typeface="Arial" panose="020B0604020202020204" pitchFamily="34" charset="0"/>
              <a:buChar char="•"/>
            </a:pPr>
            <a:r>
              <a:rPr lang="en-US" sz="2400" dirty="0"/>
              <a:t>Did he leave Sophie?</a:t>
            </a:r>
          </a:p>
          <a:p>
            <a:pPr marL="285750" indent="-285750">
              <a:buFont typeface="Arial" panose="020B0604020202020204" pitchFamily="34" charset="0"/>
              <a:buChar char="•"/>
            </a:pPr>
            <a:r>
              <a:rPr lang="en-US" sz="2400" dirty="0"/>
              <a:t>Is he away with the military?</a:t>
            </a:r>
          </a:p>
        </p:txBody>
      </p:sp>
    </p:spTree>
    <p:extLst>
      <p:ext uri="{BB962C8B-B14F-4D97-AF65-F5344CB8AC3E}">
        <p14:creationId xmlns:p14="http://schemas.microsoft.com/office/powerpoint/2010/main" val="3114192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2084" y="685801"/>
            <a:ext cx="2057400" cy="5105400"/>
          </a:xfrm>
        </p:spPr>
        <p:txBody>
          <a:bodyPr>
            <a:normAutofit/>
          </a:bodyPr>
          <a:lstStyle/>
          <a:p>
            <a:pPr algn="l"/>
            <a:r>
              <a:rPr lang="en-US" sz="2800" dirty="0">
                <a:solidFill>
                  <a:srgbClr val="FFFFFF"/>
                </a:solidFill>
              </a:rPr>
              <a:t>Turns Out…</a:t>
            </a:r>
          </a:p>
        </p:txBody>
      </p:sp>
      <p:grpSp>
        <p:nvGrpSpPr>
          <p:cNvPr id="12"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p:cNvSpPr>
            <a:spLocks noGrp="1"/>
          </p:cNvSpPr>
          <p:nvPr>
            <p:ph idx="1"/>
          </p:nvPr>
        </p:nvSpPr>
        <p:spPr>
          <a:xfrm>
            <a:off x="3837829" y="685801"/>
            <a:ext cx="4789439" cy="5105400"/>
          </a:xfrm>
        </p:spPr>
        <p:txBody>
          <a:bodyPr>
            <a:normAutofit/>
          </a:bodyPr>
          <a:lstStyle/>
          <a:p>
            <a:r>
              <a:rPr lang="en-US" sz="1700" dirty="0"/>
              <a:t>Sophie is a welder (she has a website: </a:t>
            </a:r>
            <a:r>
              <a:rPr lang="en-US" sz="1700" dirty="0">
                <a:hlinkClick r:id="rId3"/>
              </a:rPr>
              <a:t>www.sophie’sironworks.com</a:t>
            </a:r>
            <a:r>
              <a:rPr lang="en-US" sz="1700" dirty="0"/>
              <a:t>), and she puts her designs on Pinterest and Instagram.</a:t>
            </a:r>
          </a:p>
          <a:p>
            <a:r>
              <a:rPr lang="en-US" sz="1700" dirty="0"/>
              <a:t>And, on a recent </a:t>
            </a:r>
            <a:r>
              <a:rPr lang="en-US" sz="1700" dirty="0" err="1"/>
              <a:t>facebook</a:t>
            </a:r>
            <a:r>
              <a:rPr lang="en-US" sz="1700" dirty="0"/>
              <a:t> post, she lamented about a failed </a:t>
            </a:r>
            <a:r>
              <a:rPr lang="en-US" sz="1700" dirty="0" err="1"/>
              <a:t>botox</a:t>
            </a:r>
            <a:r>
              <a:rPr lang="en-US" sz="1700" dirty="0"/>
              <a:t> injection.</a:t>
            </a:r>
          </a:p>
          <a:p>
            <a:r>
              <a:rPr lang="en-US" sz="1700" dirty="0"/>
              <a:t>After Jill was born, a crazy neighbor claims to have seen Sophie digging a large hole behind the shed.  Was it true?</a:t>
            </a:r>
          </a:p>
        </p:txBody>
      </p:sp>
    </p:spTree>
    <p:extLst>
      <p:ext uri="{BB962C8B-B14F-4D97-AF65-F5344CB8AC3E}">
        <p14:creationId xmlns:p14="http://schemas.microsoft.com/office/powerpoint/2010/main" val="3216637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355D4F-439D-46D1-9007-6D39B8422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AACB4EA-FD87-4345-AC16-8265F95967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91CE3EAB-07A7-4263-8D91-D1D36B4A6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rgbClr val="B2B2B2"/>
            </a:solidFill>
            <a:ln>
              <a:noFill/>
            </a:ln>
          </p:spPr>
        </p:sp>
        <p:sp>
          <p:nvSpPr>
            <p:cNvPr id="12" name="Freeform 7">
              <a:extLst>
                <a:ext uri="{FF2B5EF4-FFF2-40B4-BE49-F238E27FC236}">
                  <a16:creationId xmlns:a16="http://schemas.microsoft.com/office/drawing/2014/main" id="{E0A91B66-B6C6-48D2-8559-1B010D31C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solidFill>
            <a:ln>
              <a:noFill/>
            </a:ln>
          </p:spPr>
        </p:sp>
        <p:sp>
          <p:nvSpPr>
            <p:cNvPr id="13" name="Freeform 8">
              <a:extLst>
                <a:ext uri="{FF2B5EF4-FFF2-40B4-BE49-F238E27FC236}">
                  <a16:creationId xmlns:a16="http://schemas.microsoft.com/office/drawing/2014/main" id="{B61816F4-67FD-4DFC-949B-8BB34929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0A3C8AD5-353F-44A3-8D9C-B2879484C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rgbClr val="404040"/>
            </a:solidFill>
            <a:ln>
              <a:noFill/>
            </a:ln>
          </p:spPr>
        </p:sp>
        <p:sp>
          <p:nvSpPr>
            <p:cNvPr id="15" name="Freeform 10">
              <a:extLst>
                <a:ext uri="{FF2B5EF4-FFF2-40B4-BE49-F238E27FC236}">
                  <a16:creationId xmlns:a16="http://schemas.microsoft.com/office/drawing/2014/main" id="{45C8C8DD-D701-477C-BDEB-A11E77CBE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rgbClr val="969696"/>
            </a:solidFill>
            <a:ln>
              <a:noFill/>
            </a:ln>
          </p:spPr>
        </p:sp>
        <p:sp>
          <p:nvSpPr>
            <p:cNvPr id="16" name="Freeform 11">
              <a:extLst>
                <a:ext uri="{FF2B5EF4-FFF2-40B4-BE49-F238E27FC236}">
                  <a16:creationId xmlns:a16="http://schemas.microsoft.com/office/drawing/2014/main" id="{785FD395-5D8A-4EEC-9DFE-41A84A583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1378450" y="703444"/>
            <a:ext cx="7514035" cy="1752599"/>
          </a:xfrm>
        </p:spPr>
        <p:txBody>
          <a:bodyPr>
            <a:normAutofit/>
          </a:bodyPr>
          <a:lstStyle/>
          <a:p>
            <a:r>
              <a:rPr lang="en-US" dirty="0"/>
              <a:t>Introducing…</a:t>
            </a:r>
          </a:p>
        </p:txBody>
      </p:sp>
      <p:pic>
        <p:nvPicPr>
          <p:cNvPr id="4" name="Picture 3">
            <a:extLst>
              <a:ext uri="{FF2B5EF4-FFF2-40B4-BE49-F238E27FC236}">
                <a16:creationId xmlns:a16="http://schemas.microsoft.com/office/drawing/2014/main" id="{DB4DD494-DEF6-4E13-BA6B-189E50F16E2F}"/>
              </a:ext>
            </a:extLst>
          </p:cNvPr>
          <p:cNvPicPr>
            <a:picLocks noChangeAspect="1"/>
          </p:cNvPicPr>
          <p:nvPr/>
        </p:nvPicPr>
        <p:blipFill>
          <a:blip r:embed="rId2"/>
          <a:stretch>
            <a:fillRect/>
          </a:stretch>
        </p:blipFill>
        <p:spPr>
          <a:xfrm>
            <a:off x="2204188" y="2362200"/>
            <a:ext cx="5680473" cy="3143250"/>
          </a:xfrm>
          <a:prstGeom prst="rect">
            <a:avLst/>
          </a:prstGeom>
        </p:spPr>
      </p:pic>
      <p:sp>
        <p:nvSpPr>
          <p:cNvPr id="3" name="Content Placeholder 2"/>
          <p:cNvSpPr>
            <a:spLocks noGrp="1"/>
          </p:cNvSpPr>
          <p:nvPr>
            <p:ph idx="1"/>
          </p:nvPr>
        </p:nvSpPr>
        <p:spPr>
          <a:xfrm>
            <a:off x="2918895" y="3808593"/>
            <a:ext cx="4998245" cy="612411"/>
          </a:xfrm>
        </p:spPr>
        <p:txBody>
          <a:bodyPr>
            <a:normAutofit/>
          </a:bodyPr>
          <a:lstStyle/>
          <a:p>
            <a:pPr marL="0" indent="0">
              <a:buNone/>
            </a:pPr>
            <a:r>
              <a:rPr lang="en-US" dirty="0"/>
              <a:t>“Jack and Jill…AFTER THE HILL!”</a:t>
            </a:r>
          </a:p>
        </p:txBody>
      </p:sp>
    </p:spTree>
    <p:extLst>
      <p:ext uri="{BB962C8B-B14F-4D97-AF65-F5344CB8AC3E}">
        <p14:creationId xmlns:p14="http://schemas.microsoft.com/office/powerpoint/2010/main" val="3760760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It an Adaptation?</a:t>
            </a:r>
          </a:p>
        </p:txBody>
      </p:sp>
      <p:sp>
        <p:nvSpPr>
          <p:cNvPr id="3" name="Content Placeholder 2"/>
          <p:cNvSpPr>
            <a:spLocks noGrp="1"/>
          </p:cNvSpPr>
          <p:nvPr>
            <p:ph idx="1"/>
          </p:nvPr>
        </p:nvSpPr>
        <p:spPr>
          <a:xfrm>
            <a:off x="1138766" y="1728650"/>
            <a:ext cx="7704667" cy="3332816"/>
          </a:xfrm>
        </p:spPr>
        <p:txBody>
          <a:bodyPr/>
          <a:lstStyle/>
          <a:p>
            <a:r>
              <a:rPr lang="en-US" dirty="0"/>
              <a:t>An adaptation would be to take the nursery and make a film version of the story</a:t>
            </a:r>
          </a:p>
          <a:p>
            <a:r>
              <a:rPr lang="en-US" dirty="0"/>
              <a:t>No, this is Transmedia.  Same world, different story</a:t>
            </a:r>
          </a:p>
          <a:p>
            <a:r>
              <a:rPr lang="en-US" b="1" dirty="0"/>
              <a:t>It tells the tragic story of what happened to the siblings after the infamous hill incident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972" y="5061466"/>
            <a:ext cx="1995488" cy="1494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8600" y="5808811"/>
            <a:ext cx="2209800" cy="369332"/>
          </a:xfrm>
          <a:prstGeom prst="rect">
            <a:avLst/>
          </a:prstGeom>
          <a:noFill/>
        </p:spPr>
        <p:txBody>
          <a:bodyPr wrap="square" rtlCol="0">
            <a:spAutoFit/>
          </a:bodyPr>
          <a:lstStyle/>
          <a:p>
            <a:pPr algn="r"/>
            <a:r>
              <a:rPr lang="en-US" dirty="0"/>
              <a:t>A hill</a:t>
            </a:r>
          </a:p>
        </p:txBody>
      </p:sp>
    </p:spTree>
    <p:extLst>
      <p:ext uri="{BB962C8B-B14F-4D97-AF65-F5344CB8AC3E}">
        <p14:creationId xmlns:p14="http://schemas.microsoft.com/office/powerpoint/2010/main" val="374556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circle(in)">
                                      <p:cBhvr>
                                        <p:cTn id="28" dur="2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Cultural and Media Gatekeepers are Falling…</a:t>
            </a:r>
          </a:p>
        </p:txBody>
      </p:sp>
      <p:sp>
        <p:nvSpPr>
          <p:cNvPr id="3" name="Content Placeholder 2"/>
          <p:cNvSpPr>
            <a:spLocks noGrp="1"/>
          </p:cNvSpPr>
          <p:nvPr>
            <p:ph idx="1"/>
          </p:nvPr>
        </p:nvSpPr>
        <p:spPr>
          <a:xfrm>
            <a:off x="1371600" y="2667000"/>
            <a:ext cx="6400800" cy="2057400"/>
          </a:xfrm>
        </p:spPr>
        <p:txBody>
          <a:bodyPr>
            <a:noAutofit/>
          </a:bodyPr>
          <a:lstStyle/>
          <a:p>
            <a:r>
              <a:rPr lang="en-US" sz="2000" dirty="0"/>
              <a:t>(Finish the sentence)</a:t>
            </a:r>
          </a:p>
          <a:p>
            <a:pPr lvl="1"/>
            <a:r>
              <a:rPr lang="en-US" dirty="0"/>
              <a:t>…and they can’t get up</a:t>
            </a:r>
          </a:p>
          <a:p>
            <a:pPr lvl="1"/>
            <a:r>
              <a:rPr lang="en-US" dirty="0"/>
              <a:t>…and they’re tearing down all the old media walls</a:t>
            </a:r>
          </a:p>
          <a:p>
            <a:pPr lvl="1"/>
            <a:r>
              <a:rPr lang="en-US" dirty="0"/>
              <a:t>…proving they just don’t make things as well as they used to</a:t>
            </a:r>
          </a:p>
          <a:p>
            <a:pPr lvl="1"/>
            <a:r>
              <a:rPr lang="en-US" dirty="0"/>
              <a:t>…and you’d better have a damn good lawyer</a:t>
            </a:r>
          </a:p>
        </p:txBody>
      </p:sp>
    </p:spTree>
    <p:extLst>
      <p:ext uri="{BB962C8B-B14F-4D97-AF65-F5344CB8AC3E}">
        <p14:creationId xmlns:p14="http://schemas.microsoft.com/office/powerpoint/2010/main" val="20768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77184"/>
            <a:ext cx="6400800" cy="762000"/>
          </a:xfrm>
        </p:spPr>
        <p:txBody>
          <a:bodyPr>
            <a:normAutofit fontScale="90000"/>
          </a:bodyPr>
          <a:lstStyle/>
          <a:p>
            <a:br>
              <a:rPr lang="en-US" dirty="0"/>
            </a:br>
            <a:r>
              <a:rPr lang="en-US" dirty="0"/>
              <a:t>Where’s the Father?</a:t>
            </a:r>
          </a:p>
        </p:txBody>
      </p:sp>
      <p:sp>
        <p:nvSpPr>
          <p:cNvPr id="3" name="Content Placeholder 2"/>
          <p:cNvSpPr>
            <a:spLocks noGrp="1"/>
          </p:cNvSpPr>
          <p:nvPr>
            <p:ph idx="1"/>
          </p:nvPr>
        </p:nvSpPr>
        <p:spPr>
          <a:xfrm>
            <a:off x="1066800" y="1762592"/>
            <a:ext cx="7704667" cy="3332816"/>
          </a:xfrm>
        </p:spPr>
        <p:txBody>
          <a:bodyPr/>
          <a:lstStyle/>
          <a:p>
            <a:r>
              <a:rPr lang="en-US" dirty="0"/>
              <a:t>Jack and Jill break open their piggy bank and hire a private eye to find their father.   </a:t>
            </a:r>
          </a:p>
          <a:p>
            <a:r>
              <a:rPr lang="en-US" dirty="0"/>
              <a:t>Maybe we can tell about the quest to find the father thusly…</a:t>
            </a:r>
          </a:p>
          <a:p>
            <a:r>
              <a:rPr lang="en-US" dirty="0"/>
              <a:t>We tell this story in a comic book, set in film noir style.</a:t>
            </a:r>
          </a:p>
        </p:txBody>
      </p:sp>
    </p:spTree>
    <p:extLst>
      <p:ext uri="{BB962C8B-B14F-4D97-AF65-F5344CB8AC3E}">
        <p14:creationId xmlns:p14="http://schemas.microsoft.com/office/powerpoint/2010/main" val="351954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281" t="3219" r="1327" b="10114"/>
          <a:stretch/>
        </p:blipFill>
        <p:spPr>
          <a:xfrm>
            <a:off x="1371601" y="1097025"/>
            <a:ext cx="6477000" cy="4547168"/>
          </a:xfrm>
          <a:prstGeom prst="rect">
            <a:avLst/>
          </a:prstGeom>
        </p:spPr>
      </p:pic>
    </p:spTree>
    <p:extLst>
      <p:ext uri="{BB962C8B-B14F-4D97-AF65-F5344CB8AC3E}">
        <p14:creationId xmlns:p14="http://schemas.microsoft.com/office/powerpoint/2010/main" val="2540238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E60E-7C6B-423E-B7CE-27478428C153}"/>
              </a:ext>
            </a:extLst>
          </p:cNvPr>
          <p:cNvSpPr>
            <a:spLocks noGrp="1"/>
          </p:cNvSpPr>
          <p:nvPr>
            <p:ph type="title"/>
          </p:nvPr>
        </p:nvSpPr>
        <p:spPr/>
        <p:txBody>
          <a:bodyPr/>
          <a:lstStyle/>
          <a:p>
            <a:r>
              <a:rPr lang="en-US" dirty="0"/>
              <a:t>More of the World Can Be Told on…</a:t>
            </a:r>
          </a:p>
        </p:txBody>
      </p:sp>
      <p:sp>
        <p:nvSpPr>
          <p:cNvPr id="3" name="Content Placeholder 2">
            <a:extLst>
              <a:ext uri="{FF2B5EF4-FFF2-40B4-BE49-F238E27FC236}">
                <a16:creationId xmlns:a16="http://schemas.microsoft.com/office/drawing/2014/main" id="{8AD3C053-1A1A-44A4-B5C9-14E1B3A60C2F}"/>
              </a:ext>
            </a:extLst>
          </p:cNvPr>
          <p:cNvSpPr>
            <a:spLocks noGrp="1"/>
          </p:cNvSpPr>
          <p:nvPr>
            <p:ph idx="1"/>
          </p:nvPr>
        </p:nvSpPr>
        <p:spPr/>
        <p:txBody>
          <a:bodyPr/>
          <a:lstStyle/>
          <a:p>
            <a:r>
              <a:rPr lang="en-US" dirty="0"/>
              <a:t>Social Media Video </a:t>
            </a:r>
          </a:p>
          <a:p>
            <a:r>
              <a:rPr lang="en-US" dirty="0"/>
              <a:t>Graphic Novels</a:t>
            </a:r>
          </a:p>
          <a:p>
            <a:r>
              <a:rPr lang="en-US" dirty="0"/>
              <a:t>Comics</a:t>
            </a:r>
          </a:p>
          <a:p>
            <a:r>
              <a:rPr lang="en-US" dirty="0"/>
              <a:t>Animations</a:t>
            </a:r>
          </a:p>
          <a:p>
            <a:endParaRPr lang="en-US" dirty="0"/>
          </a:p>
        </p:txBody>
      </p:sp>
    </p:spTree>
    <p:extLst>
      <p:ext uri="{BB962C8B-B14F-4D97-AF65-F5344CB8AC3E}">
        <p14:creationId xmlns:p14="http://schemas.microsoft.com/office/powerpoint/2010/main" val="2985590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93866"/>
            <a:ext cx="6400800" cy="685800"/>
          </a:xfrm>
        </p:spPr>
        <p:txBody>
          <a:bodyPr>
            <a:normAutofit fontScale="90000"/>
          </a:bodyPr>
          <a:lstStyle/>
          <a:p>
            <a:r>
              <a:rPr lang="en-US" dirty="0"/>
              <a:t>Even Alternate Reality Games</a:t>
            </a:r>
          </a:p>
        </p:txBody>
      </p:sp>
      <p:sp>
        <p:nvSpPr>
          <p:cNvPr id="3" name="Content Placeholder 2"/>
          <p:cNvSpPr>
            <a:spLocks noGrp="1"/>
          </p:cNvSpPr>
          <p:nvPr>
            <p:ph idx="1"/>
          </p:nvPr>
        </p:nvSpPr>
        <p:spPr>
          <a:xfrm>
            <a:off x="2514600" y="2514600"/>
            <a:ext cx="4800600" cy="3332816"/>
          </a:xfrm>
        </p:spPr>
        <p:txBody>
          <a:bodyPr/>
          <a:lstStyle/>
          <a:p>
            <a:r>
              <a:rPr lang="en-US" dirty="0"/>
              <a:t>Audi’s “Art of the Heist”</a:t>
            </a:r>
          </a:p>
          <a:p>
            <a:r>
              <a:rPr lang="en-US" dirty="0"/>
              <a:t>Halo 2 – “I Love Bees”</a:t>
            </a:r>
          </a:p>
          <a:p>
            <a:r>
              <a:rPr lang="en-US" dirty="0"/>
              <a:t>Nine Inch Nails – “Year Zero”</a:t>
            </a:r>
          </a:p>
          <a:p>
            <a:r>
              <a:rPr lang="en-US" dirty="0"/>
              <a:t>“A-I: Artificial Intelligence”</a:t>
            </a:r>
          </a:p>
          <a:p>
            <a:r>
              <a:rPr lang="en-US" dirty="0"/>
              <a:t>Coke Cola</a:t>
            </a:r>
          </a:p>
        </p:txBody>
      </p:sp>
    </p:spTree>
    <p:extLst>
      <p:ext uri="{BB962C8B-B14F-4D97-AF65-F5344CB8AC3E}">
        <p14:creationId xmlns:p14="http://schemas.microsoft.com/office/powerpoint/2010/main" val="27958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2084" y="685801"/>
            <a:ext cx="2057400" cy="5105400"/>
          </a:xfrm>
        </p:spPr>
        <p:txBody>
          <a:bodyPr>
            <a:normAutofit/>
          </a:bodyPr>
          <a:lstStyle/>
          <a:p>
            <a:pPr algn="l"/>
            <a:r>
              <a:rPr lang="en-US" sz="2800">
                <a:solidFill>
                  <a:srgbClr val="FFFFFF"/>
                </a:solidFill>
              </a:rPr>
              <a:t>OF COURSE…</a:t>
            </a:r>
          </a:p>
        </p:txBody>
      </p:sp>
      <p:grpSp>
        <p:nvGrpSpPr>
          <p:cNvPr id="12"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p:cNvSpPr>
            <a:spLocks noGrp="1"/>
          </p:cNvSpPr>
          <p:nvPr>
            <p:ph idx="1"/>
          </p:nvPr>
        </p:nvSpPr>
        <p:spPr>
          <a:xfrm>
            <a:off x="3837829" y="685801"/>
            <a:ext cx="4789439" cy="5105400"/>
          </a:xfrm>
        </p:spPr>
        <p:txBody>
          <a:bodyPr>
            <a:normAutofit/>
          </a:bodyPr>
          <a:lstStyle/>
          <a:p>
            <a:r>
              <a:rPr lang="en-US" sz="2800" dirty="0"/>
              <a:t>Remember, a transmedia </a:t>
            </a:r>
            <a:r>
              <a:rPr lang="en-US" sz="2800" dirty="0" err="1"/>
              <a:t>storyworld</a:t>
            </a:r>
            <a:r>
              <a:rPr lang="en-US" sz="2800" dirty="0"/>
              <a:t> is based upon  your objectives…</a:t>
            </a:r>
          </a:p>
          <a:p>
            <a:pPr lvl="1"/>
            <a:r>
              <a:rPr lang="en-US" sz="2800" dirty="0"/>
              <a:t>Did the preceding </a:t>
            </a:r>
            <a:r>
              <a:rPr lang="en-US" sz="2800" dirty="0" err="1"/>
              <a:t>storyworld</a:t>
            </a:r>
            <a:r>
              <a:rPr lang="en-US" sz="2800" dirty="0"/>
              <a:t> deliver on the transmedia objective?</a:t>
            </a:r>
          </a:p>
        </p:txBody>
      </p:sp>
    </p:spTree>
    <p:extLst>
      <p:ext uri="{BB962C8B-B14F-4D97-AF65-F5344CB8AC3E}">
        <p14:creationId xmlns:p14="http://schemas.microsoft.com/office/powerpoint/2010/main" val="175500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CAC3B1-4879-424D-8F15-206277196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3650" y="852055"/>
            <a:ext cx="5443091" cy="1752599"/>
          </a:xfrm>
        </p:spPr>
        <p:txBody>
          <a:bodyPr>
            <a:normAutofit/>
          </a:bodyPr>
          <a:lstStyle/>
          <a:p>
            <a:r>
              <a:rPr lang="en-US" sz="3100" dirty="0"/>
              <a:t>Transmedia is More Than a Marketing Gimmick</a:t>
            </a:r>
          </a:p>
        </p:txBody>
      </p:sp>
      <p:sp>
        <p:nvSpPr>
          <p:cNvPr id="10" name="Freeform 6">
            <a:extLst>
              <a:ext uri="{FF2B5EF4-FFF2-40B4-BE49-F238E27FC236}">
                <a16:creationId xmlns:a16="http://schemas.microsoft.com/office/drawing/2014/main" id="{E34CC1C8-EBDD-4AEA-83E6-B27575B6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237275" y="0"/>
            <a:ext cx="797718"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D6B38644-B85D-4211-9526-5B4C2A662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587318" y="0"/>
            <a:ext cx="776288"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4" name="Freeform 12">
            <a:extLst>
              <a:ext uri="{FF2B5EF4-FFF2-40B4-BE49-F238E27FC236}">
                <a16:creationId xmlns:a16="http://schemas.microsoft.com/office/drawing/2014/main" id="{8A8B2820-6B8F-4C19-BFC5-D28EE44E5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43115" y="2587625"/>
            <a:ext cx="2020490" cy="4270375"/>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16" name="Freeform: Shape 15">
            <a:extLst>
              <a:ext uri="{FF2B5EF4-FFF2-40B4-BE49-F238E27FC236}">
                <a16:creationId xmlns:a16="http://schemas.microsoft.com/office/drawing/2014/main" id="{DCA45AB7-441E-40A8-A98B-557D68F48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2692400"/>
            <a:ext cx="2034993" cy="3390788"/>
          </a:xfrm>
          <a:custGeom>
            <a:avLst/>
            <a:gdLst>
              <a:gd name="connsiteX0" fmla="*/ 0 w 2713324"/>
              <a:gd name="connsiteY0" fmla="*/ 0 h 3390788"/>
              <a:gd name="connsiteX1" fmla="*/ 4763 w 2713324"/>
              <a:gd name="connsiteY1" fmla="*/ 4763 h 3390788"/>
              <a:gd name="connsiteX2" fmla="*/ 2713324 w 2713324"/>
              <a:gd name="connsiteY2" fmla="*/ 3390788 h 3390788"/>
              <a:gd name="connsiteX3" fmla="*/ 2713324 w 2713324"/>
              <a:gd name="connsiteY3" fmla="*/ 2368619 h 3390788"/>
              <a:gd name="connsiteX4" fmla="*/ 357188 w 2713324"/>
              <a:gd name="connsiteY4" fmla="*/ 90488 h 339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324" h="3390788">
                <a:moveTo>
                  <a:pt x="0" y="0"/>
                </a:moveTo>
                <a:lnTo>
                  <a:pt x="4763" y="4763"/>
                </a:lnTo>
                <a:lnTo>
                  <a:pt x="2713324" y="3390788"/>
                </a:lnTo>
                <a:lnTo>
                  <a:pt x="2713324" y="2368619"/>
                </a:lnTo>
                <a:lnTo>
                  <a:pt x="357188" y="90488"/>
                </a:lnTo>
                <a:close/>
              </a:path>
            </a:pathLst>
          </a:custGeom>
          <a:solidFill>
            <a:schemeClr val="accent1">
              <a:lumMod val="75000"/>
            </a:schemeClr>
          </a:solidFill>
          <a:ln>
            <a:noFill/>
          </a:ln>
        </p:spPr>
      </p:sp>
      <p:sp>
        <p:nvSpPr>
          <p:cNvPr id="18" name="Freeform: Shape 17">
            <a:extLst>
              <a:ext uri="{FF2B5EF4-FFF2-40B4-BE49-F238E27FC236}">
                <a16:creationId xmlns:a16="http://schemas.microsoft.com/office/drawing/2014/main" id="{5F516030-4F00-4C48-AD93-91EFA17A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2582863"/>
            <a:ext cx="2363605" cy="4275137"/>
          </a:xfrm>
          <a:custGeom>
            <a:avLst/>
            <a:gdLst>
              <a:gd name="connsiteX0" fmla="*/ 0 w 3151474"/>
              <a:gd name="connsiteY0" fmla="*/ 0 h 4275137"/>
              <a:gd name="connsiteX1" fmla="*/ 0 w 3151474"/>
              <a:gd name="connsiteY1" fmla="*/ 4757 h 4275137"/>
              <a:gd name="connsiteX2" fmla="*/ 2693987 w 3151474"/>
              <a:gd name="connsiteY2" fmla="*/ 4275137 h 4275137"/>
              <a:gd name="connsiteX3" fmla="*/ 3151474 w 3151474"/>
              <a:gd name="connsiteY3" fmla="*/ 4275137 h 4275137"/>
              <a:gd name="connsiteX4" fmla="*/ 3151474 w 3151474"/>
              <a:gd name="connsiteY4" fmla="*/ 3714295 h 4275137"/>
              <a:gd name="connsiteX5" fmla="*/ 419100 w 3151474"/>
              <a:gd name="connsiteY5" fmla="*/ 176017 h 4275137"/>
              <a:gd name="connsiteX6" fmla="*/ 361950 w 3151474"/>
              <a:gd name="connsiteY6" fmla="*/ 95144 h 4275137"/>
              <a:gd name="connsiteX7" fmla="*/ 357188 w 3151474"/>
              <a:gd name="connsiteY7" fmla="*/ 90387 h 42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474" h="4275137">
                <a:moveTo>
                  <a:pt x="0" y="0"/>
                </a:moveTo>
                <a:lnTo>
                  <a:pt x="0" y="4757"/>
                </a:lnTo>
                <a:lnTo>
                  <a:pt x="2693987" y="4275137"/>
                </a:lnTo>
                <a:lnTo>
                  <a:pt x="3151474" y="4275137"/>
                </a:lnTo>
                <a:lnTo>
                  <a:pt x="3151474" y="3714295"/>
                </a:lnTo>
                <a:lnTo>
                  <a:pt x="419100" y="176017"/>
                </a:lnTo>
                <a:lnTo>
                  <a:pt x="361950" y="95144"/>
                </a:lnTo>
                <a:lnTo>
                  <a:pt x="357188" y="90387"/>
                </a:lnTo>
                <a:close/>
              </a:path>
            </a:pathLst>
          </a:custGeom>
          <a:solidFill>
            <a:srgbClr val="404040"/>
          </a:solidFill>
          <a:ln>
            <a:noFill/>
          </a:ln>
        </p:spPr>
      </p:sp>
      <p:sp>
        <p:nvSpPr>
          <p:cNvPr id="20" name="Freeform: Shape 19">
            <a:extLst>
              <a:ext uri="{FF2B5EF4-FFF2-40B4-BE49-F238E27FC236}">
                <a16:creationId xmlns:a16="http://schemas.microsoft.com/office/drawing/2014/main" id="{5820085E-2582-4A95-98EE-45DFFD5C0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2697164"/>
            <a:ext cx="2029798" cy="3513899"/>
          </a:xfrm>
          <a:custGeom>
            <a:avLst/>
            <a:gdLst>
              <a:gd name="connsiteX0" fmla="*/ 0 w 2706398"/>
              <a:gd name="connsiteY0" fmla="*/ 0 h 3513899"/>
              <a:gd name="connsiteX1" fmla="*/ 2706398 w 2706398"/>
              <a:gd name="connsiteY1" fmla="*/ 3513899 h 3513899"/>
              <a:gd name="connsiteX2" fmla="*/ 2706398 w 2706398"/>
              <a:gd name="connsiteY2" fmla="*/ 3383321 h 3513899"/>
            </a:gdLst>
            <a:ahLst/>
            <a:cxnLst>
              <a:cxn ang="0">
                <a:pos x="connsiteX0" y="connsiteY0"/>
              </a:cxn>
              <a:cxn ang="0">
                <a:pos x="connsiteX1" y="connsiteY1"/>
              </a:cxn>
              <a:cxn ang="0">
                <a:pos x="connsiteX2" y="connsiteY2"/>
              </a:cxn>
            </a:cxnLst>
            <a:rect l="l" t="t" r="r" b="b"/>
            <a:pathLst>
              <a:path w="2706398" h="3513899">
                <a:moveTo>
                  <a:pt x="0" y="0"/>
                </a:moveTo>
                <a:lnTo>
                  <a:pt x="2706398" y="3513899"/>
                </a:lnTo>
                <a:lnTo>
                  <a:pt x="2706398" y="3383321"/>
                </a:lnTo>
                <a:close/>
              </a:path>
            </a:pathLst>
          </a:custGeom>
          <a:solidFill>
            <a:schemeClr val="accent1">
              <a:lumMod val="50000"/>
            </a:schemeClr>
          </a:solidFill>
          <a:ln>
            <a:noFill/>
          </a:ln>
        </p:spPr>
      </p:sp>
      <p:sp>
        <p:nvSpPr>
          <p:cNvPr id="3" name="Content Placeholder 2"/>
          <p:cNvSpPr>
            <a:spLocks noGrp="1"/>
          </p:cNvSpPr>
          <p:nvPr>
            <p:ph idx="1"/>
          </p:nvPr>
        </p:nvSpPr>
        <p:spPr>
          <a:xfrm>
            <a:off x="2709927" y="2839604"/>
            <a:ext cx="5400177" cy="2875395"/>
          </a:xfrm>
        </p:spPr>
        <p:txBody>
          <a:bodyPr anchor="t">
            <a:noAutofit/>
          </a:bodyPr>
          <a:lstStyle/>
          <a:p>
            <a:r>
              <a:rPr lang="en-US" sz="2000" dirty="0"/>
              <a:t>Even though film makers originally used transmedia as a marketing tool to increase movie revenues.</a:t>
            </a:r>
          </a:p>
          <a:p>
            <a:r>
              <a:rPr lang="en-US" sz="2000" dirty="0"/>
              <a:t>It can be – by itself – an immersive experience for people who want more of the world or mythology.</a:t>
            </a:r>
          </a:p>
          <a:p>
            <a:r>
              <a:rPr lang="en-US" sz="2000" dirty="0"/>
              <a:t>And, it has become a wonderful educational tools to generate more excitement, participation and immersion for students.</a:t>
            </a:r>
          </a:p>
        </p:txBody>
      </p:sp>
    </p:spTree>
    <p:extLst>
      <p:ext uri="{BB962C8B-B14F-4D97-AF65-F5344CB8AC3E}">
        <p14:creationId xmlns:p14="http://schemas.microsoft.com/office/powerpoint/2010/main" val="296104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4DFAAE7-061D-4086-99EC-872CB3050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90838" y="685800"/>
            <a:ext cx="5736430" cy="1752599"/>
          </a:xfrm>
        </p:spPr>
        <p:txBody>
          <a:bodyPr>
            <a:normAutofit/>
          </a:bodyPr>
          <a:lstStyle/>
          <a:p>
            <a:r>
              <a:rPr lang="en-US" dirty="0"/>
              <a:t>While it Can be Used to …</a:t>
            </a:r>
          </a:p>
        </p:txBody>
      </p:sp>
      <p:sp>
        <p:nvSpPr>
          <p:cNvPr id="10" name="Rectangle 9">
            <a:extLst>
              <a:ext uri="{FF2B5EF4-FFF2-40B4-BE49-F238E27FC236}">
                <a16:creationId xmlns:a16="http://schemas.microsoft.com/office/drawing/2014/main" id="{E7570099-A243-48DD-9EAE-36F4AC095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554794"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6">
            <a:extLst>
              <a:ext uri="{FF2B5EF4-FFF2-40B4-BE49-F238E27FC236}">
                <a16:creationId xmlns:a16="http://schemas.microsoft.com/office/drawing/2014/main" id="{45E4A74B-6514-424A-ADFA-C232FA6B9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424" y="1"/>
            <a:ext cx="644163" cy="2780957"/>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sp>
      <p:sp>
        <p:nvSpPr>
          <p:cNvPr id="14" name="Freeform 7">
            <a:extLst>
              <a:ext uri="{FF2B5EF4-FFF2-40B4-BE49-F238E27FC236}">
                <a16:creationId xmlns:a16="http://schemas.microsoft.com/office/drawing/2014/main" id="{F61C5C86-C785-4B92-9F2D-133B8B8C2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068" y="1"/>
            <a:ext cx="626857" cy="2671495"/>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6" name="Freeform 12">
            <a:extLst>
              <a:ext uri="{FF2B5EF4-FFF2-40B4-BE49-F238E27FC236}">
                <a16:creationId xmlns:a16="http://schemas.microsoft.com/office/drawing/2014/main" id="{954D0BF9-002C-4D3A-A222-C166094A5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068" y="2585830"/>
            <a:ext cx="1631559" cy="4272171"/>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18" name="Freeform 13">
            <a:extLst>
              <a:ext uri="{FF2B5EF4-FFF2-40B4-BE49-F238E27FC236}">
                <a16:creationId xmlns:a16="http://schemas.microsoft.com/office/drawing/2014/main" id="{6080EB6E-D69F-43B1-91EC-75C303342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4308" y="2695292"/>
            <a:ext cx="2018057" cy="4162709"/>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0" name="Freeform: Shape 19">
            <a:extLst>
              <a:ext uri="{FF2B5EF4-FFF2-40B4-BE49-F238E27FC236}">
                <a16:creationId xmlns:a16="http://schemas.microsoft.com/office/drawing/2014/main" id="{21BA816A-EE68-4A96-BA05-73303B2F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1424" y="2690532"/>
            <a:ext cx="2178240" cy="4167469"/>
          </a:xfrm>
          <a:custGeom>
            <a:avLst/>
            <a:gdLst>
              <a:gd name="connsiteX0" fmla="*/ 0 w 2904320"/>
              <a:gd name="connsiteY0" fmla="*/ 0 h 4167469"/>
              <a:gd name="connsiteX1" fmla="*/ 288431 w 2904320"/>
              <a:gd name="connsiteY1" fmla="*/ 90425 h 4167469"/>
              <a:gd name="connsiteX2" fmla="*/ 2904320 w 2904320"/>
              <a:gd name="connsiteY2" fmla="*/ 3220465 h 4167469"/>
              <a:gd name="connsiteX3" fmla="*/ 2904320 w 2904320"/>
              <a:gd name="connsiteY3" fmla="*/ 4167469 h 4167469"/>
              <a:gd name="connsiteX4" fmla="*/ 2694589 w 2904320"/>
              <a:gd name="connsiteY4" fmla="*/ 4167469 h 4167469"/>
              <a:gd name="connsiteX5" fmla="*/ 3846 w 2904320"/>
              <a:gd name="connsiteY5" fmla="*/ 4759 h 416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320" h="4167469">
                <a:moveTo>
                  <a:pt x="0" y="0"/>
                </a:moveTo>
                <a:lnTo>
                  <a:pt x="288431" y="90425"/>
                </a:lnTo>
                <a:lnTo>
                  <a:pt x="2904320" y="3220465"/>
                </a:lnTo>
                <a:lnTo>
                  <a:pt x="2904320" y="4167469"/>
                </a:lnTo>
                <a:lnTo>
                  <a:pt x="2694589" y="4167469"/>
                </a:lnTo>
                <a:lnTo>
                  <a:pt x="3846" y="4759"/>
                </a:lnTo>
                <a:close/>
              </a:path>
            </a:pathLst>
          </a:custGeom>
          <a:solidFill>
            <a:schemeClr val="accent1">
              <a:lumMod val="75000"/>
            </a:schemeClr>
          </a:solidFill>
          <a:ln>
            <a:noFill/>
          </a:ln>
        </p:spPr>
      </p:sp>
      <p:sp>
        <p:nvSpPr>
          <p:cNvPr id="22" name="Freeform 15">
            <a:extLst>
              <a:ext uri="{FF2B5EF4-FFF2-40B4-BE49-F238E27FC236}">
                <a16:creationId xmlns:a16="http://schemas.microsoft.com/office/drawing/2014/main" id="{22A94CDB-5D63-4C75-9CB6-6C18CDF37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068" y="2581071"/>
            <a:ext cx="2170926" cy="427693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sp>
        <p:nvSpPr>
          <p:cNvPr id="3" name="Content Placeholder 2"/>
          <p:cNvSpPr>
            <a:spLocks noGrp="1"/>
          </p:cNvSpPr>
          <p:nvPr>
            <p:ph idx="1"/>
          </p:nvPr>
        </p:nvSpPr>
        <p:spPr>
          <a:xfrm>
            <a:off x="2890838" y="2666999"/>
            <a:ext cx="5736429" cy="3124201"/>
          </a:xfrm>
        </p:spPr>
        <p:txBody>
          <a:bodyPr anchor="t">
            <a:normAutofit/>
          </a:bodyPr>
          <a:lstStyle/>
          <a:p>
            <a:r>
              <a:rPr lang="en-US" dirty="0"/>
              <a:t>Build audience for Films, TV shows, even plays</a:t>
            </a:r>
          </a:p>
          <a:p>
            <a:r>
              <a:rPr lang="en-US" dirty="0"/>
              <a:t>It can stand on its own as a storytelling experience.</a:t>
            </a:r>
          </a:p>
          <a:p>
            <a:r>
              <a:rPr lang="en-US" dirty="0"/>
              <a:t>Enhance brand stories for products from Old Spice and Aflac to Coke and Gillette</a:t>
            </a:r>
          </a:p>
        </p:txBody>
      </p:sp>
    </p:spTree>
    <p:extLst>
      <p:ext uri="{BB962C8B-B14F-4D97-AF65-F5344CB8AC3E}">
        <p14:creationId xmlns:p14="http://schemas.microsoft.com/office/powerpoint/2010/main" val="20547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7">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9"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0"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1"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2"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3"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4"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27" name="Rectangle 15">
            <a:extLst>
              <a:ext uri="{FF2B5EF4-FFF2-40B4-BE49-F238E27FC236}">
                <a16:creationId xmlns:a16="http://schemas.microsoft.com/office/drawing/2014/main" id="{E67A1FC6-22FB-4EA7-B90A-C9F18FBEF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7">
            <a:extLst>
              <a:ext uri="{FF2B5EF4-FFF2-40B4-BE49-F238E27FC236}">
                <a16:creationId xmlns:a16="http://schemas.microsoft.com/office/drawing/2014/main" id="{6246FDC4-DD97-431A-914A-9EB57A4A3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4097" cy="6858000"/>
          </a:xfrm>
          <a:custGeom>
            <a:avLst/>
            <a:gdLst>
              <a:gd name="connsiteX0" fmla="*/ 1073044 w 7912130"/>
              <a:gd name="connsiteY0" fmla="*/ 3032931 h 6858000"/>
              <a:gd name="connsiteX1" fmla="*/ 1073044 w 7912130"/>
              <a:gd name="connsiteY1" fmla="*/ 3035810 h 6858000"/>
              <a:gd name="connsiteX2" fmla="*/ 1076802 w 7912130"/>
              <a:gd name="connsiteY2" fmla="*/ 3035810 h 6858000"/>
              <a:gd name="connsiteX3" fmla="*/ 1170738 w 7912130"/>
              <a:gd name="connsiteY3" fmla="*/ 1248347 h 6858000"/>
              <a:gd name="connsiteX4" fmla="*/ 1170738 w 7912130"/>
              <a:gd name="connsiteY4" fmla="*/ 1273486 h 6858000"/>
              <a:gd name="connsiteX5" fmla="*/ 1183895 w 7912130"/>
              <a:gd name="connsiteY5" fmla="*/ 1248347 h 6858000"/>
              <a:gd name="connsiteX6" fmla="*/ 0 w 7912130"/>
              <a:gd name="connsiteY6" fmla="*/ 0 h 6858000"/>
              <a:gd name="connsiteX7" fmla="*/ 2133906 w 7912130"/>
              <a:gd name="connsiteY7" fmla="*/ 0 h 6858000"/>
              <a:gd name="connsiteX8" fmla="*/ 2629909 w 7912130"/>
              <a:gd name="connsiteY8" fmla="*/ 0 h 6858000"/>
              <a:gd name="connsiteX9" fmla="*/ 1227479 w 7912130"/>
              <a:gd name="connsiteY9" fmla="*/ 2669551 h 6858000"/>
              <a:gd name="connsiteX10" fmla="*/ 1235349 w 7912130"/>
              <a:gd name="connsiteY10" fmla="*/ 2673350 h 6858000"/>
              <a:gd name="connsiteX11" fmla="*/ 1353755 w 7912130"/>
              <a:gd name="connsiteY11" fmla="*/ 2754312 h 6858000"/>
              <a:gd name="connsiteX12" fmla="*/ 7912130 w 7912130"/>
              <a:gd name="connsiteY12" fmla="*/ 6858000 h 6858000"/>
              <a:gd name="connsiteX13" fmla="*/ 6066970 w 7912130"/>
              <a:gd name="connsiteY13" fmla="*/ 6858000 h 6858000"/>
              <a:gd name="connsiteX14" fmla="*/ 6059889 w 7912130"/>
              <a:gd name="connsiteY14" fmla="*/ 6852577 h 6858000"/>
              <a:gd name="connsiteX15" fmla="*/ 6059889 w 7912130"/>
              <a:gd name="connsiteY15" fmla="*/ 6857999 h 6858000"/>
              <a:gd name="connsiteX16" fmla="*/ 1707025 w 7912130"/>
              <a:gd name="connsiteY16" fmla="*/ 6857999 h 6858000"/>
              <a:gd name="connsiteX17" fmla="*/ 1707025 w 7912130"/>
              <a:gd name="connsiteY17" fmla="*/ 6858000 h 6858000"/>
              <a:gd name="connsiteX18" fmla="*/ 1073044 w 7912130"/>
              <a:gd name="connsiteY18" fmla="*/ 6858000 h 6858000"/>
              <a:gd name="connsiteX19" fmla="*/ 536592 w 7912130"/>
              <a:gd name="connsiteY19" fmla="*/ 6858000 h 6858000"/>
              <a:gd name="connsiteX20" fmla="*/ 0 w 791213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12130" h="6858000">
                <a:moveTo>
                  <a:pt x="1073044" y="3032931"/>
                </a:moveTo>
                <a:lnTo>
                  <a:pt x="1073044" y="3035810"/>
                </a:lnTo>
                <a:lnTo>
                  <a:pt x="1076802" y="3035810"/>
                </a:lnTo>
                <a:close/>
                <a:moveTo>
                  <a:pt x="1170738" y="1248347"/>
                </a:moveTo>
                <a:lnTo>
                  <a:pt x="1170738" y="1273486"/>
                </a:lnTo>
                <a:lnTo>
                  <a:pt x="1183895" y="1248347"/>
                </a:lnTo>
                <a:close/>
                <a:moveTo>
                  <a:pt x="0" y="0"/>
                </a:moveTo>
                <a:lnTo>
                  <a:pt x="2133906" y="0"/>
                </a:lnTo>
                <a:lnTo>
                  <a:pt x="2629909" y="0"/>
                </a:lnTo>
                <a:lnTo>
                  <a:pt x="1227479" y="2669551"/>
                </a:lnTo>
                <a:lnTo>
                  <a:pt x="1235349" y="2673350"/>
                </a:lnTo>
                <a:lnTo>
                  <a:pt x="1353755" y="2754312"/>
                </a:lnTo>
                <a:lnTo>
                  <a:pt x="7912130" y="6858000"/>
                </a:lnTo>
                <a:lnTo>
                  <a:pt x="6066970" y="6858000"/>
                </a:lnTo>
                <a:lnTo>
                  <a:pt x="6059889" y="6852577"/>
                </a:lnTo>
                <a:lnTo>
                  <a:pt x="6059889" y="6857999"/>
                </a:lnTo>
                <a:lnTo>
                  <a:pt x="1707025" y="6857999"/>
                </a:lnTo>
                <a:lnTo>
                  <a:pt x="1707025" y="6858000"/>
                </a:lnTo>
                <a:lnTo>
                  <a:pt x="1073044" y="6858000"/>
                </a:lnTo>
                <a:lnTo>
                  <a:pt x="536592" y="6858000"/>
                </a:lnTo>
                <a:lnTo>
                  <a:pt x="0" y="6858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CD4E68A2-74B0-42F5-BB75-2E1A7C201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1938" cy="6858000"/>
          </a:xfrm>
          <a:custGeom>
            <a:avLst/>
            <a:gdLst>
              <a:gd name="connsiteX0" fmla="*/ 696831 w 7535917"/>
              <a:gd name="connsiteY0" fmla="*/ 3032931 h 6858000"/>
              <a:gd name="connsiteX1" fmla="*/ 696831 w 7535917"/>
              <a:gd name="connsiteY1" fmla="*/ 3035810 h 6858000"/>
              <a:gd name="connsiteX2" fmla="*/ 700589 w 7535917"/>
              <a:gd name="connsiteY2" fmla="*/ 3035810 h 6858000"/>
              <a:gd name="connsiteX3" fmla="*/ 794525 w 7535917"/>
              <a:gd name="connsiteY3" fmla="*/ 1248347 h 6858000"/>
              <a:gd name="connsiteX4" fmla="*/ 794525 w 7535917"/>
              <a:gd name="connsiteY4" fmla="*/ 1273486 h 6858000"/>
              <a:gd name="connsiteX5" fmla="*/ 807682 w 7535917"/>
              <a:gd name="connsiteY5" fmla="*/ 1248347 h 6858000"/>
              <a:gd name="connsiteX6" fmla="*/ 0 w 7535917"/>
              <a:gd name="connsiteY6" fmla="*/ 0 h 6858000"/>
              <a:gd name="connsiteX7" fmla="*/ 1757693 w 7535917"/>
              <a:gd name="connsiteY7" fmla="*/ 0 h 6858000"/>
              <a:gd name="connsiteX8" fmla="*/ 2253696 w 7535917"/>
              <a:gd name="connsiteY8" fmla="*/ 0 h 6858000"/>
              <a:gd name="connsiteX9" fmla="*/ 851266 w 7535917"/>
              <a:gd name="connsiteY9" fmla="*/ 2669551 h 6858000"/>
              <a:gd name="connsiteX10" fmla="*/ 859136 w 7535917"/>
              <a:gd name="connsiteY10" fmla="*/ 2673350 h 6858000"/>
              <a:gd name="connsiteX11" fmla="*/ 977542 w 7535917"/>
              <a:gd name="connsiteY11" fmla="*/ 2754312 h 6858000"/>
              <a:gd name="connsiteX12" fmla="*/ 7535917 w 7535917"/>
              <a:gd name="connsiteY12" fmla="*/ 6858000 h 6858000"/>
              <a:gd name="connsiteX13" fmla="*/ 5690757 w 7535917"/>
              <a:gd name="connsiteY13" fmla="*/ 6858000 h 6858000"/>
              <a:gd name="connsiteX14" fmla="*/ 5683676 w 7535917"/>
              <a:gd name="connsiteY14" fmla="*/ 6852577 h 6858000"/>
              <a:gd name="connsiteX15" fmla="*/ 5683676 w 7535917"/>
              <a:gd name="connsiteY15" fmla="*/ 6857999 h 6858000"/>
              <a:gd name="connsiteX16" fmla="*/ 1330812 w 7535917"/>
              <a:gd name="connsiteY16" fmla="*/ 6857999 h 6858000"/>
              <a:gd name="connsiteX17" fmla="*/ 1330812 w 7535917"/>
              <a:gd name="connsiteY17" fmla="*/ 6858000 h 6858000"/>
              <a:gd name="connsiteX18" fmla="*/ 696831 w 7535917"/>
              <a:gd name="connsiteY18" fmla="*/ 6858000 h 6858000"/>
              <a:gd name="connsiteX19" fmla="*/ 160379 w 7535917"/>
              <a:gd name="connsiteY19" fmla="*/ 6858000 h 6858000"/>
              <a:gd name="connsiteX20" fmla="*/ 0 w 7535917"/>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35917" h="6858000">
                <a:moveTo>
                  <a:pt x="696831" y="3032931"/>
                </a:moveTo>
                <a:lnTo>
                  <a:pt x="696831" y="3035810"/>
                </a:lnTo>
                <a:lnTo>
                  <a:pt x="700589" y="3035810"/>
                </a:lnTo>
                <a:close/>
                <a:moveTo>
                  <a:pt x="794525" y="1248347"/>
                </a:moveTo>
                <a:lnTo>
                  <a:pt x="794525" y="1273486"/>
                </a:lnTo>
                <a:lnTo>
                  <a:pt x="807682" y="1248347"/>
                </a:lnTo>
                <a:close/>
                <a:moveTo>
                  <a:pt x="0" y="0"/>
                </a:moveTo>
                <a:lnTo>
                  <a:pt x="1757693" y="0"/>
                </a:lnTo>
                <a:lnTo>
                  <a:pt x="2253696" y="0"/>
                </a:lnTo>
                <a:lnTo>
                  <a:pt x="851266" y="2669551"/>
                </a:lnTo>
                <a:lnTo>
                  <a:pt x="859136" y="2673350"/>
                </a:lnTo>
                <a:lnTo>
                  <a:pt x="977542" y="2754312"/>
                </a:lnTo>
                <a:lnTo>
                  <a:pt x="7535917" y="6858000"/>
                </a:lnTo>
                <a:lnTo>
                  <a:pt x="5690757" y="6858000"/>
                </a:lnTo>
                <a:lnTo>
                  <a:pt x="5683676" y="6852577"/>
                </a:lnTo>
                <a:lnTo>
                  <a:pt x="5683676" y="6857999"/>
                </a:lnTo>
                <a:lnTo>
                  <a:pt x="1330812" y="6857999"/>
                </a:lnTo>
                <a:lnTo>
                  <a:pt x="1330812" y="6858000"/>
                </a:lnTo>
                <a:lnTo>
                  <a:pt x="696831" y="6858000"/>
                </a:lnTo>
                <a:lnTo>
                  <a:pt x="1603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2583493" y="755904"/>
            <a:ext cx="5783269" cy="3084576"/>
          </a:xfrm>
        </p:spPr>
        <p:txBody>
          <a:bodyPr vert="horz" lIns="91440" tIns="45720" rIns="91440" bIns="45720" rtlCol="0" anchor="ctr">
            <a:normAutofit/>
          </a:bodyPr>
          <a:lstStyle/>
          <a:p>
            <a:pPr algn="l"/>
            <a:r>
              <a:rPr lang="en-US" sz="6000" dirty="0"/>
              <a:t>And, it Delivers Greater Visibility</a:t>
            </a:r>
          </a:p>
        </p:txBody>
      </p:sp>
      <p:sp>
        <p:nvSpPr>
          <p:cNvPr id="3" name="Content Placeholder 2"/>
          <p:cNvSpPr>
            <a:spLocks noGrp="1"/>
          </p:cNvSpPr>
          <p:nvPr>
            <p:ph idx="1"/>
          </p:nvPr>
        </p:nvSpPr>
        <p:spPr>
          <a:xfrm>
            <a:off x="5934098" y="4089910"/>
            <a:ext cx="2487526" cy="1712176"/>
          </a:xfrm>
        </p:spPr>
        <p:txBody>
          <a:bodyPr vert="horz" lIns="91440" tIns="45720" rIns="91440" bIns="45720" rtlCol="0" anchor="t">
            <a:normAutofit/>
          </a:bodyPr>
          <a:lstStyle/>
          <a:p>
            <a:pPr marL="0" indent="0">
              <a:buNone/>
            </a:pPr>
            <a:r>
              <a:rPr lang="en-US" sz="2100"/>
              <a:t>Transmedia allows your project to stay in front of your audience’s eyes and mind.</a:t>
            </a:r>
          </a:p>
        </p:txBody>
      </p:sp>
    </p:spTree>
    <p:extLst>
      <p:ext uri="{BB962C8B-B14F-4D97-AF65-F5344CB8AC3E}">
        <p14:creationId xmlns:p14="http://schemas.microsoft.com/office/powerpoint/2010/main" val="14194901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6400800" cy="685800"/>
          </a:xfrm>
        </p:spPr>
        <p:txBody>
          <a:bodyPr>
            <a:normAutofit fontScale="90000"/>
          </a:bodyPr>
          <a:lstStyle/>
          <a:p>
            <a:r>
              <a:rPr lang="en-US" dirty="0"/>
              <a:t>Significant Prior Art to Learn From</a:t>
            </a:r>
          </a:p>
        </p:txBody>
      </p:sp>
      <p:sp>
        <p:nvSpPr>
          <p:cNvPr id="3" name="Content Placeholder 2"/>
          <p:cNvSpPr>
            <a:spLocks noGrp="1"/>
          </p:cNvSpPr>
          <p:nvPr>
            <p:ph idx="1"/>
          </p:nvPr>
        </p:nvSpPr>
        <p:spPr>
          <a:xfrm>
            <a:off x="914400" y="4038600"/>
            <a:ext cx="7704667" cy="2133600"/>
          </a:xfrm>
        </p:spPr>
        <p:txBody>
          <a:bodyPr/>
          <a:lstStyle/>
          <a:p>
            <a:r>
              <a:rPr lang="en-US" dirty="0"/>
              <a:t>People have been using media to tell stories for thousands of years.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09800"/>
            <a:ext cx="2725247"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91000" y="2456973"/>
            <a:ext cx="3474028" cy="1477328"/>
          </a:xfrm>
          <a:prstGeom prst="rect">
            <a:avLst/>
          </a:prstGeom>
          <a:noFill/>
        </p:spPr>
        <p:txBody>
          <a:bodyPr wrap="none" rtlCol="0">
            <a:spAutoFit/>
          </a:bodyPr>
          <a:lstStyle/>
          <a:p>
            <a:r>
              <a:rPr lang="en-US" dirty="0"/>
              <a:t>Martha: I swear, if you existed, I'd </a:t>
            </a:r>
          </a:p>
          <a:p>
            <a:r>
              <a:rPr lang="en-US" dirty="0"/>
              <a:t>divorce you.”</a:t>
            </a:r>
          </a:p>
          <a:p>
            <a:r>
              <a:rPr lang="en-US" dirty="0"/>
              <a:t>Wait till </a:t>
            </a:r>
            <a:r>
              <a:rPr lang="en-US" dirty="0" err="1"/>
              <a:t>Ugga</a:t>
            </a:r>
            <a:r>
              <a:rPr lang="en-US" dirty="0"/>
              <a:t> </a:t>
            </a:r>
            <a:r>
              <a:rPr lang="en-US" dirty="0" err="1"/>
              <a:t>Bugga</a:t>
            </a:r>
            <a:r>
              <a:rPr lang="en-US" dirty="0"/>
              <a:t> sees this.</a:t>
            </a:r>
          </a:p>
          <a:p>
            <a:r>
              <a:rPr lang="en-US" dirty="0"/>
              <a:t>This’ll make a great movie!  I’ll call it</a:t>
            </a:r>
          </a:p>
          <a:p>
            <a:r>
              <a:rPr lang="en-US" dirty="0"/>
              <a:t>“Who’s Afraid of </a:t>
            </a:r>
            <a:r>
              <a:rPr lang="en-US" dirty="0" err="1"/>
              <a:t>Virgina</a:t>
            </a:r>
            <a:r>
              <a:rPr lang="en-US" dirty="0"/>
              <a:t> Woolf.”</a:t>
            </a:r>
          </a:p>
        </p:txBody>
      </p:sp>
    </p:spTree>
    <p:extLst>
      <p:ext uri="{BB962C8B-B14F-4D97-AF65-F5344CB8AC3E}">
        <p14:creationId xmlns:p14="http://schemas.microsoft.com/office/powerpoint/2010/main" val="105434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0"/>
            <a:ext cx="2109289" cy="1752599"/>
          </a:xfrm>
        </p:spPr>
        <p:txBody>
          <a:bodyPr>
            <a:normAutofit/>
          </a:bodyPr>
          <a:lstStyle/>
          <a:p>
            <a:pPr>
              <a:lnSpc>
                <a:spcPct val="90000"/>
              </a:lnSpc>
            </a:pPr>
            <a:r>
              <a:rPr lang="en-US" sz="2800"/>
              <a:t>Transmedia Moves into Television and Film</a:t>
            </a:r>
          </a:p>
        </p:txBody>
      </p:sp>
      <p:sp>
        <p:nvSpPr>
          <p:cNvPr id="3" name="Content Placeholder 2"/>
          <p:cNvSpPr>
            <a:spLocks noGrp="1"/>
          </p:cNvSpPr>
          <p:nvPr>
            <p:ph idx="1"/>
          </p:nvPr>
        </p:nvSpPr>
        <p:spPr>
          <a:xfrm>
            <a:off x="1113233" y="2666999"/>
            <a:ext cx="2109289" cy="3124201"/>
          </a:xfrm>
        </p:spPr>
        <p:txBody>
          <a:bodyPr>
            <a:noAutofit/>
          </a:bodyPr>
          <a:lstStyle/>
          <a:p>
            <a:pPr>
              <a:lnSpc>
                <a:spcPct val="90000"/>
              </a:lnSpc>
            </a:pPr>
            <a:r>
              <a:rPr lang="en-US" sz="1400" dirty="0"/>
              <a:t>The World of Marvel uses Transmedia to build audience.</a:t>
            </a:r>
          </a:p>
          <a:p>
            <a:pPr>
              <a:lnSpc>
                <a:spcPct val="90000"/>
              </a:lnSpc>
            </a:pPr>
            <a:r>
              <a:rPr lang="en-US" sz="1400" dirty="0"/>
              <a:t>Check out the Transmedia applications for “Game of Thrones.”</a:t>
            </a:r>
          </a:p>
          <a:p>
            <a:pPr>
              <a:lnSpc>
                <a:spcPct val="90000"/>
              </a:lnSpc>
            </a:pPr>
            <a:r>
              <a:rPr lang="en-US" sz="1400" dirty="0"/>
              <a:t>Legos uses transmedia to market its movies…or, depending on your perspective, uses transmedia to market its Lego products…or, both.</a:t>
            </a:r>
          </a:p>
        </p:txBody>
      </p:sp>
      <p:pic>
        <p:nvPicPr>
          <p:cNvPr id="4" name="Picture 3">
            <a:extLst>
              <a:ext uri="{FF2B5EF4-FFF2-40B4-BE49-F238E27FC236}">
                <a16:creationId xmlns:a16="http://schemas.microsoft.com/office/drawing/2014/main" id="{3C2FB968-38EB-4411-A835-9D3B87B642AF}"/>
              </a:ext>
            </a:extLst>
          </p:cNvPr>
          <p:cNvPicPr>
            <a:picLocks noChangeAspect="1"/>
          </p:cNvPicPr>
          <p:nvPr/>
        </p:nvPicPr>
        <p:blipFill>
          <a:blip r:embed="rId3"/>
          <a:stretch>
            <a:fillRect/>
          </a:stretch>
        </p:blipFill>
        <p:spPr>
          <a:xfrm>
            <a:off x="3463163" y="1730489"/>
            <a:ext cx="2497232" cy="140469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Picture 5">
            <a:extLst>
              <a:ext uri="{FF2B5EF4-FFF2-40B4-BE49-F238E27FC236}">
                <a16:creationId xmlns:a16="http://schemas.microsoft.com/office/drawing/2014/main" id="{E6DC4C5A-87DD-4868-83F3-1BC4CCD091FB}"/>
              </a:ext>
            </a:extLst>
          </p:cNvPr>
          <p:cNvPicPr>
            <a:picLocks noChangeAspect="1"/>
          </p:cNvPicPr>
          <p:nvPr/>
        </p:nvPicPr>
        <p:blipFill>
          <a:blip r:embed="rId4"/>
          <a:stretch>
            <a:fillRect/>
          </a:stretch>
        </p:blipFill>
        <p:spPr>
          <a:xfrm>
            <a:off x="3463163" y="3423521"/>
            <a:ext cx="2497232" cy="140469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Picture 4">
            <a:extLst>
              <a:ext uri="{FF2B5EF4-FFF2-40B4-BE49-F238E27FC236}">
                <a16:creationId xmlns:a16="http://schemas.microsoft.com/office/drawing/2014/main" id="{D6A968ED-C99B-48AE-951B-37F353DF2324}"/>
              </a:ext>
            </a:extLst>
          </p:cNvPr>
          <p:cNvPicPr>
            <a:picLocks noChangeAspect="1"/>
          </p:cNvPicPr>
          <p:nvPr/>
        </p:nvPicPr>
        <p:blipFill>
          <a:blip r:embed="rId5"/>
          <a:stretch>
            <a:fillRect/>
          </a:stretch>
        </p:blipFill>
        <p:spPr>
          <a:xfrm>
            <a:off x="6154040" y="1901650"/>
            <a:ext cx="2473226" cy="271038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89472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0"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title"/>
          </p:nvPr>
        </p:nvSpPr>
        <p:spPr>
          <a:xfrm>
            <a:off x="1135861" y="1620335"/>
            <a:ext cx="3733728" cy="2616199"/>
          </a:xfrm>
        </p:spPr>
        <p:txBody>
          <a:bodyPr vert="horz" lIns="91440" tIns="45720" rIns="91440" bIns="45720" rtlCol="0" anchor="b">
            <a:normAutofit/>
          </a:bodyPr>
          <a:lstStyle/>
          <a:p>
            <a:pPr algn="r">
              <a:lnSpc>
                <a:spcPct val="90000"/>
              </a:lnSpc>
            </a:pPr>
            <a:r>
              <a:rPr lang="en-US" sz="4200" dirty="0"/>
              <a:t>You’re at the Beginning of a New Form of Storytelling</a:t>
            </a:r>
          </a:p>
        </p:txBody>
      </p:sp>
      <p:sp>
        <p:nvSpPr>
          <p:cNvPr id="17" name="Rounded Rectangle 4">
            <a:extLst>
              <a:ext uri="{FF2B5EF4-FFF2-40B4-BE49-F238E27FC236}">
                <a16:creationId xmlns:a16="http://schemas.microsoft.com/office/drawing/2014/main" id="{260615AE-7DBC-4FF7-9107-9FE957695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4708" y="648931"/>
            <a:ext cx="2986564"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Storyboard">
            <a:extLst>
              <a:ext uri="{FF2B5EF4-FFF2-40B4-BE49-F238E27FC236}">
                <a16:creationId xmlns:a16="http://schemas.microsoft.com/office/drawing/2014/main" id="{AC78C7D9-3637-4237-A6EA-C4E2C60B77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5350" y="2032172"/>
            <a:ext cx="2505893" cy="2505893"/>
          </a:xfrm>
          <a:prstGeom prst="rect">
            <a:avLst/>
          </a:prstGeom>
        </p:spPr>
      </p:pic>
      <p:pic>
        <p:nvPicPr>
          <p:cNvPr id="3" name="Picture 2">
            <a:extLst>
              <a:ext uri="{FF2B5EF4-FFF2-40B4-BE49-F238E27FC236}">
                <a16:creationId xmlns:a16="http://schemas.microsoft.com/office/drawing/2014/main" id="{32651948-79EE-4184-B1C3-306B7F5E8379}"/>
              </a:ext>
            </a:extLst>
          </p:cNvPr>
          <p:cNvPicPr>
            <a:picLocks noChangeAspect="1"/>
          </p:cNvPicPr>
          <p:nvPr/>
        </p:nvPicPr>
        <p:blipFill rotWithShape="1">
          <a:blip r:embed="rId5"/>
          <a:srcRect l="11854" r="11866"/>
          <a:stretch/>
        </p:blipFill>
        <p:spPr>
          <a:xfrm>
            <a:off x="5169630" y="648931"/>
            <a:ext cx="3974370" cy="5294669"/>
          </a:xfrm>
          <a:prstGeom prst="rect">
            <a:avLst/>
          </a:prstGeom>
        </p:spPr>
      </p:pic>
    </p:spTree>
    <p:extLst>
      <p:ext uri="{BB962C8B-B14F-4D97-AF65-F5344CB8AC3E}">
        <p14:creationId xmlns:p14="http://schemas.microsoft.com/office/powerpoint/2010/main" val="69004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0" name="Freeform: Shape 9">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13"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1377009" y="1072609"/>
            <a:ext cx="2281168" cy="4522647"/>
          </a:xfrm>
          <a:effectLst/>
        </p:spPr>
        <p:txBody>
          <a:bodyPr anchor="ctr">
            <a:normAutofit/>
          </a:bodyPr>
          <a:lstStyle/>
          <a:p>
            <a:pPr algn="l"/>
            <a:r>
              <a:rPr lang="en-US" sz="2800" dirty="0">
                <a:solidFill>
                  <a:schemeClr val="tx2"/>
                </a:solidFill>
              </a:rPr>
              <a:t>The Power of Transmedia</a:t>
            </a:r>
          </a:p>
        </p:txBody>
      </p:sp>
      <p:sp>
        <p:nvSpPr>
          <p:cNvPr id="3" name="Content Placeholder 2"/>
          <p:cNvSpPr>
            <a:spLocks noGrp="1"/>
          </p:cNvSpPr>
          <p:nvPr>
            <p:ph idx="1"/>
          </p:nvPr>
        </p:nvSpPr>
        <p:spPr>
          <a:xfrm>
            <a:off x="3861774" y="1072609"/>
            <a:ext cx="4787405" cy="4522647"/>
          </a:xfrm>
        </p:spPr>
        <p:txBody>
          <a:bodyPr anchor="ctr">
            <a:normAutofit/>
          </a:bodyPr>
          <a:lstStyle/>
          <a:p>
            <a:r>
              <a:rPr lang="en-US" sz="2800" dirty="0"/>
              <a:t>Any single-medium story can move an audience, but</a:t>
            </a:r>
          </a:p>
          <a:p>
            <a:r>
              <a:rPr lang="en-US" sz="2800" dirty="0"/>
              <a:t>…can it make an audience feel directly involved in the events in that story?</a:t>
            </a:r>
          </a:p>
          <a:p>
            <a:r>
              <a:rPr lang="en-US" sz="2800" dirty="0"/>
              <a:t>…can it build and hold an audience?</a:t>
            </a:r>
          </a:p>
        </p:txBody>
      </p:sp>
    </p:spTree>
    <p:extLst>
      <p:ext uri="{BB962C8B-B14F-4D97-AF65-F5344CB8AC3E}">
        <p14:creationId xmlns:p14="http://schemas.microsoft.com/office/powerpoint/2010/main" val="14005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2084" y="685801"/>
            <a:ext cx="2057400" cy="5105400"/>
          </a:xfrm>
        </p:spPr>
        <p:txBody>
          <a:bodyPr>
            <a:normAutofit/>
          </a:bodyPr>
          <a:lstStyle/>
          <a:p>
            <a:pPr algn="l"/>
            <a:r>
              <a:rPr lang="en-US" sz="3200" dirty="0">
                <a:solidFill>
                  <a:srgbClr val="FFFFFF"/>
                </a:solidFill>
              </a:rPr>
              <a:t>Audience Expects More</a:t>
            </a:r>
          </a:p>
        </p:txBody>
      </p:sp>
      <p:grpSp>
        <p:nvGrpSpPr>
          <p:cNvPr id="12"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p:cNvSpPr>
            <a:spLocks noGrp="1"/>
          </p:cNvSpPr>
          <p:nvPr>
            <p:ph idx="1"/>
          </p:nvPr>
        </p:nvSpPr>
        <p:spPr>
          <a:xfrm>
            <a:off x="3837829" y="685801"/>
            <a:ext cx="4789439" cy="5105400"/>
          </a:xfrm>
        </p:spPr>
        <p:txBody>
          <a:bodyPr>
            <a:normAutofit/>
          </a:bodyPr>
          <a:lstStyle/>
          <a:p>
            <a:r>
              <a:rPr lang="en-US" dirty="0"/>
              <a:t>They want richer, deeper stories, and, they want to feel more involved.</a:t>
            </a:r>
          </a:p>
          <a:p>
            <a:r>
              <a:rPr lang="en-US" dirty="0"/>
              <a:t>They want popcorn to taste like popcorn, not cardboard crap.</a:t>
            </a:r>
          </a:p>
          <a:p>
            <a:r>
              <a:rPr lang="en-US" dirty="0"/>
              <a:t>George Clooney and Brad Pitt set to star in “Ocean’s 23.”</a:t>
            </a:r>
          </a:p>
          <a:p>
            <a:endParaRPr lang="en-US" dirty="0"/>
          </a:p>
          <a:p>
            <a:r>
              <a:rPr lang="en-US" dirty="0"/>
              <a:t>TRANSMEDIA DELIVERS!</a:t>
            </a:r>
          </a:p>
        </p:txBody>
      </p:sp>
    </p:spTree>
    <p:extLst>
      <p:ext uri="{BB962C8B-B14F-4D97-AF65-F5344CB8AC3E}">
        <p14:creationId xmlns:p14="http://schemas.microsoft.com/office/powerpoint/2010/main" val="1852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7">
            <a:extLst>
              <a:ext uri="{FF2B5EF4-FFF2-40B4-BE49-F238E27FC236}">
                <a16:creationId xmlns:a16="http://schemas.microsoft.com/office/drawing/2014/main" id="{08751D95-C333-4DEB-90B4-1EAC9A91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3046595" y="-15832"/>
            <a:ext cx="6097405" cy="6889518"/>
          </a:xfrm>
          <a:custGeom>
            <a:avLst/>
            <a:gdLst>
              <a:gd name="connsiteX0" fmla="*/ 0 w 8129873"/>
              <a:gd name="connsiteY0" fmla="*/ 0 h 6889518"/>
              <a:gd name="connsiteX1" fmla="*/ 0 w 8129873"/>
              <a:gd name="connsiteY1" fmla="*/ 6889518 h 6889518"/>
              <a:gd name="connsiteX2" fmla="*/ 6207942 w 8129873"/>
              <a:gd name="connsiteY2" fmla="*/ 6882299 h 6889518"/>
              <a:gd name="connsiteX3" fmla="*/ 8129873 w 8129873"/>
              <a:gd name="connsiteY3" fmla="*/ 5349831 h 6889518"/>
              <a:gd name="connsiteX4" fmla="*/ 7291674 w 8129873"/>
              <a:gd name="connsiteY4" fmla="*/ 7365 h 688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9873" h="6889518">
                <a:moveTo>
                  <a:pt x="0" y="0"/>
                </a:moveTo>
                <a:lnTo>
                  <a:pt x="0" y="6889518"/>
                </a:lnTo>
                <a:lnTo>
                  <a:pt x="6207942" y="6882299"/>
                </a:lnTo>
                <a:lnTo>
                  <a:pt x="8129873" y="5349831"/>
                </a:lnTo>
                <a:lnTo>
                  <a:pt x="7291674" y="7365"/>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FBBA7535-3851-431E-BDA9-B4F6C12012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60419" y="0"/>
            <a:ext cx="1827609" cy="6858001"/>
            <a:chOff x="1320800" y="0"/>
            <a:chExt cx="2436813" cy="6858001"/>
          </a:xfrm>
        </p:grpSpPr>
        <p:sp>
          <p:nvSpPr>
            <p:cNvPr id="13" name="Freeform 6">
              <a:extLst>
                <a:ext uri="{FF2B5EF4-FFF2-40B4-BE49-F238E27FC236}">
                  <a16:creationId xmlns:a16="http://schemas.microsoft.com/office/drawing/2014/main" id="{2F07680B-461A-4AFC-808F-93216679A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8C864A04-25C0-4A5F-B6D4-F3859450A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5F596D75-78C8-47A8-9225-7C64A6674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128D8641-4FEB-4878-B029-6CC4922EB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BB339737-0E88-4165-A752-9E204068D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633AF255-B0DD-4D23-A3F2-DDB221BB1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309018" y="1072609"/>
            <a:ext cx="2281168" cy="4522647"/>
          </a:xfrm>
          <a:effectLst/>
        </p:spPr>
        <p:txBody>
          <a:bodyPr anchor="ctr">
            <a:normAutofit/>
          </a:bodyPr>
          <a:lstStyle/>
          <a:p>
            <a:pPr algn="l"/>
            <a:r>
              <a:rPr lang="en-US" sz="2800" dirty="0"/>
              <a:t>Businesses Want More, Too</a:t>
            </a:r>
          </a:p>
        </p:txBody>
      </p:sp>
      <p:sp>
        <p:nvSpPr>
          <p:cNvPr id="3" name="Content Placeholder 2"/>
          <p:cNvSpPr>
            <a:spLocks noGrp="1"/>
          </p:cNvSpPr>
          <p:nvPr>
            <p:ph idx="1"/>
          </p:nvPr>
        </p:nvSpPr>
        <p:spPr>
          <a:xfrm>
            <a:off x="3861774" y="1072609"/>
            <a:ext cx="4989330" cy="4522647"/>
          </a:xfrm>
        </p:spPr>
        <p:txBody>
          <a:bodyPr anchor="ctr">
            <a:normAutofit/>
          </a:bodyPr>
          <a:lstStyle/>
          <a:p>
            <a:r>
              <a:rPr lang="en-US" sz="1700">
                <a:solidFill>
                  <a:schemeClr val="bg1"/>
                </a:solidFill>
              </a:rPr>
              <a:t>HBO, Disney, Sony, et al, have begun creating Transmedia experiences for the projects, inviting greater audience engagement</a:t>
            </a:r>
          </a:p>
          <a:p>
            <a:r>
              <a:rPr lang="en-US" sz="1700" b="1" i="1">
                <a:solidFill>
                  <a:schemeClr val="bg1"/>
                </a:solidFill>
              </a:rPr>
              <a:t>GREATER PROFITS!</a:t>
            </a:r>
          </a:p>
          <a:p>
            <a:r>
              <a:rPr lang="en-US" sz="1700" b="1" i="1">
                <a:solidFill>
                  <a:schemeClr val="bg1"/>
                </a:solidFill>
              </a:rPr>
              <a:t>Stadiums named after them!</a:t>
            </a:r>
          </a:p>
        </p:txBody>
      </p:sp>
    </p:spTree>
    <p:extLst>
      <p:ext uri="{BB962C8B-B14F-4D97-AF65-F5344CB8AC3E}">
        <p14:creationId xmlns:p14="http://schemas.microsoft.com/office/powerpoint/2010/main" val="17277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Hey EVERYONE…Let’s Do Some Transmedia</a:t>
            </a:r>
          </a:p>
        </p:txBody>
      </p:sp>
      <p:sp>
        <p:nvSpPr>
          <p:cNvPr id="3" name="Content Placeholder 2"/>
          <p:cNvSpPr>
            <a:spLocks noGrp="1"/>
          </p:cNvSpPr>
          <p:nvPr>
            <p:ph idx="1"/>
          </p:nvPr>
        </p:nvSpPr>
        <p:spPr>
          <a:xfrm>
            <a:off x="1981200" y="4267200"/>
            <a:ext cx="6400800" cy="1524000"/>
          </a:xfrm>
        </p:spPr>
        <p:txBody>
          <a:bodyPr/>
          <a:lstStyle/>
          <a:p>
            <a:r>
              <a:rPr lang="en-US" dirty="0"/>
              <a:t>“Please, sir…I want more…more </a:t>
            </a:r>
            <a:r>
              <a:rPr lang="en-US" dirty="0" err="1"/>
              <a:t>transmedia</a:t>
            </a:r>
            <a:r>
              <a:rPr lang="en-US"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81134"/>
            <a:ext cx="355815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4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6102"/>
            <a:ext cx="7704667" cy="1219199"/>
          </a:xfrm>
        </p:spPr>
        <p:txBody>
          <a:bodyPr/>
          <a:lstStyle/>
          <a:p>
            <a:r>
              <a:rPr lang="en-US" dirty="0"/>
              <a:t>Introducing…</a:t>
            </a:r>
          </a:p>
        </p:txBody>
      </p:sp>
      <p:pic>
        <p:nvPicPr>
          <p:cNvPr id="5" name="Picture 4">
            <a:extLst>
              <a:ext uri="{FF2B5EF4-FFF2-40B4-BE49-F238E27FC236}">
                <a16:creationId xmlns:a16="http://schemas.microsoft.com/office/drawing/2014/main" id="{D2178509-36CA-4F38-BABE-5316DEC4BC87}"/>
              </a:ext>
            </a:extLst>
          </p:cNvPr>
          <p:cNvPicPr>
            <a:picLocks noChangeAspect="1"/>
          </p:cNvPicPr>
          <p:nvPr/>
        </p:nvPicPr>
        <p:blipFill>
          <a:blip r:embed="rId2"/>
          <a:stretch>
            <a:fillRect/>
          </a:stretch>
        </p:blipFill>
        <p:spPr>
          <a:xfrm>
            <a:off x="2346222" y="1295400"/>
            <a:ext cx="4451556" cy="5265162"/>
          </a:xfrm>
          <a:prstGeom prst="rect">
            <a:avLst/>
          </a:prstGeom>
        </p:spPr>
      </p:pic>
    </p:spTree>
    <p:extLst>
      <p:ext uri="{BB962C8B-B14F-4D97-AF65-F5344CB8AC3E}">
        <p14:creationId xmlns:p14="http://schemas.microsoft.com/office/powerpoint/2010/main" val="5959435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1614</Words>
  <Application>Microsoft Office PowerPoint</Application>
  <PresentationFormat>On-screen Show (4:3)</PresentationFormat>
  <Paragraphs>154</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Century Gothic</vt:lpstr>
      <vt:lpstr>Corbel</vt:lpstr>
      <vt:lpstr>Parallax</vt:lpstr>
      <vt:lpstr>Introduction to Transmedia</vt:lpstr>
      <vt:lpstr>There’s Never Been a More Exciting Time to be a Storyteller</vt:lpstr>
      <vt:lpstr>Cultural and Media Gatekeepers are Falling…</vt:lpstr>
      <vt:lpstr>You’re at the Beginning of a New Form of Storytelling</vt:lpstr>
      <vt:lpstr>The Power of Transmedia</vt:lpstr>
      <vt:lpstr>Audience Expects More</vt:lpstr>
      <vt:lpstr>Businesses Want More, Too</vt:lpstr>
      <vt:lpstr>Hey EVERYONE…Let’s Do Some Transmedia</vt:lpstr>
      <vt:lpstr>Introducing…</vt:lpstr>
      <vt:lpstr>We All Know the Story</vt:lpstr>
      <vt:lpstr>But, What Do We Know About Jill and Jill?</vt:lpstr>
      <vt:lpstr>This is the Problem with a Single Medium Story</vt:lpstr>
      <vt:lpstr>Fortunately, No One Owns the Rights to “Jack and Jill”</vt:lpstr>
      <vt:lpstr>First, We Establish Our Objectives for our Transmedia Experience</vt:lpstr>
      <vt:lpstr>We’ll Assume for the Purposes of this Presentation…</vt:lpstr>
      <vt:lpstr>Transmedia allows us to know –  and do–  more</vt:lpstr>
      <vt:lpstr>Thanks to Today’s Proliferation of Social Media…</vt:lpstr>
      <vt:lpstr>What is Transmedia Anyway?</vt:lpstr>
      <vt:lpstr>So, How Crazy Can We Get with Transmedia?</vt:lpstr>
      <vt:lpstr>Let’s Meet Our Protagonists</vt:lpstr>
      <vt:lpstr>Jack</vt:lpstr>
      <vt:lpstr>What Social Media  Can We Use to Help Us Learn About Jack?</vt:lpstr>
      <vt:lpstr>Meet Jill</vt:lpstr>
      <vt:lpstr>We Can Use the Same Social Media Platforms We Used for Jack!</vt:lpstr>
      <vt:lpstr>Meet the Mother</vt:lpstr>
      <vt:lpstr>How About the Father?   Who is He? Where is He?</vt:lpstr>
      <vt:lpstr>Turns Out…</vt:lpstr>
      <vt:lpstr>Introducing…</vt:lpstr>
      <vt:lpstr>Is It an Adaptation?</vt:lpstr>
      <vt:lpstr> Where’s the Father?</vt:lpstr>
      <vt:lpstr>PowerPoint Presentation</vt:lpstr>
      <vt:lpstr>More of the World Can Be Told on…</vt:lpstr>
      <vt:lpstr>Even Alternate Reality Games</vt:lpstr>
      <vt:lpstr>OF COURSE…</vt:lpstr>
      <vt:lpstr>Transmedia is More Than a Marketing Gimmick</vt:lpstr>
      <vt:lpstr>While it Can be Used to …</vt:lpstr>
      <vt:lpstr>And, it Delivers Greater Visibility</vt:lpstr>
      <vt:lpstr>Significant Prior Art to Learn From</vt:lpstr>
      <vt:lpstr>Transmedia Moves into Television and Film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Transmedia</dc:title>
  <dc:creator>Larry Weiner</dc:creator>
  <cp:lastModifiedBy>Larry Weiner</cp:lastModifiedBy>
  <cp:revision>7</cp:revision>
  <dcterms:created xsi:type="dcterms:W3CDTF">2020-06-29T18:08:45Z</dcterms:created>
  <dcterms:modified xsi:type="dcterms:W3CDTF">2020-06-29T18:54:02Z</dcterms:modified>
</cp:coreProperties>
</file>